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1942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12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646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35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8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1988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777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50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9465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759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81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087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054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921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717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75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249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7A586B8-4ED3-4F99-9FDB-22C769BC0BAC}" type="datetimeFigureOut">
              <a:rPr lang="el-GR" smtClean="0"/>
              <a:t>1/4/2017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A588D-EEC5-4EE8-A90C-6BEF5E5BC41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7974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Σπουδές Φαρμακευτικής στο Βερολίνο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ΣτΕλιος ΣαμπΑνης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308" y="278205"/>
            <a:ext cx="4496697" cy="238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524" y="3829199"/>
            <a:ext cx="2066084" cy="2093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53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Φαρμακευτική;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53809" cy="4360022"/>
          </a:xfrm>
        </p:spPr>
        <p:txBody>
          <a:bodyPr/>
          <a:lstStyle/>
          <a:p>
            <a:r>
              <a:rPr lang="el-GR" sz="2000" dirty="0"/>
              <a:t>Χημεία του ανθρώπινου σώματος</a:t>
            </a:r>
          </a:p>
          <a:p>
            <a:r>
              <a:rPr lang="el-GR" sz="2000" dirty="0"/>
              <a:t>Επιρροή χημικών ουσιών στον αθρώπινο οργανισμό</a:t>
            </a:r>
          </a:p>
          <a:p>
            <a:r>
              <a:rPr lang="el-GR" sz="2000" dirty="0"/>
              <a:t>Απαραίτητες ουσίες και που τις βρίσκουμε</a:t>
            </a:r>
          </a:p>
          <a:p>
            <a:r>
              <a:rPr lang="el-GR" sz="2000" dirty="0"/>
              <a:t>Ασθένειες: πώς προκαλούνται; Πώς ανιχνεύονται; Πώς αντιμετωπίζονται;</a:t>
            </a:r>
          </a:p>
          <a:p>
            <a:r>
              <a:rPr lang="el-GR" sz="2000" dirty="0"/>
              <a:t>Έρευνα για νέες αρρώστιες και νέα φάρμακα</a:t>
            </a:r>
          </a:p>
          <a:p>
            <a:endParaRPr lang="el-GR" dirty="0"/>
          </a:p>
        </p:txBody>
      </p:sp>
      <p:sp>
        <p:nvSpPr>
          <p:cNvPr id="4" name="Oval 3"/>
          <p:cNvSpPr/>
          <p:nvPr/>
        </p:nvSpPr>
        <p:spPr>
          <a:xfrm>
            <a:off x="6229968" y="1526061"/>
            <a:ext cx="1580083" cy="8573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Βιολογία</a:t>
            </a:r>
          </a:p>
        </p:txBody>
      </p:sp>
      <p:sp>
        <p:nvSpPr>
          <p:cNvPr id="5" name="Oval 4"/>
          <p:cNvSpPr/>
          <p:nvPr/>
        </p:nvSpPr>
        <p:spPr>
          <a:xfrm>
            <a:off x="9701607" y="1551922"/>
            <a:ext cx="1581373" cy="6916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Φυσική</a:t>
            </a:r>
          </a:p>
        </p:txBody>
      </p:sp>
      <p:sp>
        <p:nvSpPr>
          <p:cNvPr id="6" name="Oval 5"/>
          <p:cNvSpPr/>
          <p:nvPr/>
        </p:nvSpPr>
        <p:spPr>
          <a:xfrm>
            <a:off x="6293224" y="4559507"/>
            <a:ext cx="1613647" cy="7315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Χημεία</a:t>
            </a:r>
          </a:p>
        </p:txBody>
      </p:sp>
      <p:sp>
        <p:nvSpPr>
          <p:cNvPr id="7" name="Oval 6"/>
          <p:cNvSpPr/>
          <p:nvPr/>
        </p:nvSpPr>
        <p:spPr>
          <a:xfrm>
            <a:off x="9832490" y="4516476"/>
            <a:ext cx="1725706" cy="77455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Ιατρική</a:t>
            </a:r>
          </a:p>
        </p:txBody>
      </p:sp>
      <p:sp>
        <p:nvSpPr>
          <p:cNvPr id="8" name="Oval 7"/>
          <p:cNvSpPr/>
          <p:nvPr/>
        </p:nvSpPr>
        <p:spPr>
          <a:xfrm>
            <a:off x="7810051" y="2672258"/>
            <a:ext cx="2463502" cy="14861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Φαρμακευτική</a:t>
            </a:r>
          </a:p>
        </p:txBody>
      </p:sp>
      <p:sp>
        <p:nvSpPr>
          <p:cNvPr id="9" name="Right Arrow 8"/>
          <p:cNvSpPr/>
          <p:nvPr/>
        </p:nvSpPr>
        <p:spPr>
          <a:xfrm rot="2454503">
            <a:off x="7573382" y="2373844"/>
            <a:ext cx="473337" cy="516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936160">
            <a:off x="7856939" y="4137926"/>
            <a:ext cx="475529" cy="4755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68245">
            <a:off x="9692728" y="2214272"/>
            <a:ext cx="475529" cy="4755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81866">
            <a:off x="9594726" y="4183619"/>
            <a:ext cx="475529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0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είναι η Φαρμακευτική;</a:t>
            </a:r>
            <a:r>
              <a:rPr lang="en-US" dirty="0"/>
              <a:t> </a:t>
            </a:r>
            <a:r>
              <a:rPr lang="el-GR" dirty="0"/>
              <a:t>Εφαρμογές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8117" y="2669634"/>
            <a:ext cx="2114550" cy="211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180" y="4377475"/>
            <a:ext cx="17145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66679"/>
            <a:ext cx="2994461" cy="1990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108" y="1366679"/>
            <a:ext cx="2461372" cy="154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2978" y="4658060"/>
            <a:ext cx="2762096" cy="1728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 rot="20232541">
            <a:off x="7242498" y="2830214"/>
            <a:ext cx="892885" cy="3165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ight Arrow 9"/>
          <p:cNvSpPr/>
          <p:nvPr/>
        </p:nvSpPr>
        <p:spPr>
          <a:xfrm rot="1774445">
            <a:off x="7297055" y="4819967"/>
            <a:ext cx="896623" cy="56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 rot="12239430">
            <a:off x="3947831" y="2746782"/>
            <a:ext cx="897988" cy="562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074123">
            <a:off x="3586206" y="4767157"/>
            <a:ext cx="908383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2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Περιεχόμενο σπουδών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73798"/>
            <a:ext cx="8084863" cy="4980790"/>
          </a:xfrm>
        </p:spPr>
        <p:txBody>
          <a:bodyPr>
            <a:noAutofit/>
          </a:bodyPr>
          <a:lstStyle/>
          <a:p>
            <a:r>
              <a:rPr lang="el-GR" sz="2400" dirty="0"/>
              <a:t>Διαλέξεις, σεμινάρια, ενισχυτικά σεμινάρια (</a:t>
            </a:r>
            <a:r>
              <a:rPr lang="de-DE" sz="2400" dirty="0"/>
              <a:t>Tutorien)</a:t>
            </a:r>
            <a:r>
              <a:rPr lang="el-GR" sz="2400" dirty="0"/>
              <a:t>, εργαστήρια</a:t>
            </a:r>
          </a:p>
          <a:p>
            <a:r>
              <a:rPr lang="el-GR" sz="2400" dirty="0"/>
              <a:t>Τομείς: Βιολογία και Χημεία (95%) + Φυσική, Μαθηματικά, Ορολογία (Λατινικά), Οικονομικά+</a:t>
            </a:r>
            <a:r>
              <a:rPr lang="en-US" sz="2400" dirty="0"/>
              <a:t>Management</a:t>
            </a:r>
            <a:endParaRPr lang="el-GR" sz="2400" dirty="0"/>
          </a:p>
          <a:p>
            <a:r>
              <a:rPr lang="el-GR" sz="2400" dirty="0"/>
              <a:t>4 χρόνια (2 χρόνια: </a:t>
            </a:r>
            <a:r>
              <a:rPr lang="en-US" sz="2400" dirty="0" err="1"/>
              <a:t>Grundstudium</a:t>
            </a:r>
            <a:r>
              <a:rPr lang="en-US" sz="2400" dirty="0"/>
              <a:t> {4 </a:t>
            </a:r>
            <a:r>
              <a:rPr lang="el-GR" sz="2400" dirty="0"/>
              <a:t>εξάμηνα} και 2 χρόνια:</a:t>
            </a:r>
            <a:r>
              <a:rPr lang="en-US" sz="2400" dirty="0"/>
              <a:t> </a:t>
            </a:r>
            <a:r>
              <a:rPr lang="en-US" sz="2400" dirty="0" err="1"/>
              <a:t>Hau</a:t>
            </a:r>
            <a:r>
              <a:rPr lang="de-DE" sz="2400" dirty="0"/>
              <a:t>p</a:t>
            </a:r>
            <a:r>
              <a:rPr lang="en-US" sz="2400" dirty="0" err="1"/>
              <a:t>tstudium</a:t>
            </a:r>
            <a:r>
              <a:rPr lang="en-US" sz="2400" dirty="0"/>
              <a:t> {</a:t>
            </a:r>
            <a:r>
              <a:rPr lang="el-GR" sz="2400" dirty="0"/>
              <a:t>4 εξάμηνα}) + 1 χρόνος πρακτική</a:t>
            </a: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391" y="1357377"/>
            <a:ext cx="3371850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054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Περιεχόμενο σπουδών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581" y="1398162"/>
            <a:ext cx="7521399" cy="4195481"/>
          </a:xfrm>
        </p:spPr>
        <p:txBody>
          <a:bodyPr/>
          <a:lstStyle/>
          <a:p>
            <a:r>
              <a:rPr lang="el-GR" sz="2400" dirty="0"/>
              <a:t>Μετά από κάθε κομμάτι έπονται κρατικές εξετάσεις (Staatsexamen)</a:t>
            </a:r>
          </a:p>
          <a:p>
            <a:r>
              <a:rPr lang="el-GR" sz="2400" dirty="0"/>
              <a:t>Επιπλέον στο Grundstudium 8 μήνες πρακτική (Famulatur) (4+4)</a:t>
            </a:r>
          </a:p>
          <a:p>
            <a:r>
              <a:rPr lang="el-GR" sz="2400" dirty="0"/>
              <a:t>Εξετάσεις: κάθε μαθημα 4 ευκαιρίες, 2 σε κάθε εξάμηνο, εξέταση προυποθεση για τη συνέχεια στο επόμενο εξάμηνο </a:t>
            </a:r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980" y="1152983"/>
            <a:ext cx="3962743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53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Αιτήσεις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Μέσω </a:t>
            </a:r>
            <a:r>
              <a:rPr lang="en-US" sz="2400" dirty="0"/>
              <a:t>hochschulstart.de </a:t>
            </a:r>
            <a:r>
              <a:rPr lang="el-GR" sz="2400" dirty="0"/>
              <a:t>μαζί με ιατρικές (ΠΡΟΣΟΧΗ ΣΤΗ ΣΕΙΡΑ ΠΡΟΤΙΜΗΣΗΣ)</a:t>
            </a:r>
          </a:p>
          <a:p>
            <a:r>
              <a:rPr lang="en-US" sz="2400" dirty="0"/>
              <a:t>DDLs: 15.7 online </a:t>
            </a:r>
            <a:r>
              <a:rPr lang="el-GR" sz="2400" dirty="0"/>
              <a:t>αίτηση, 31.7 αποστολή εγγράφων μεσω </a:t>
            </a:r>
            <a:r>
              <a:rPr lang="en-US" sz="2400" dirty="0"/>
              <a:t>courier</a:t>
            </a:r>
          </a:p>
          <a:p>
            <a:endParaRPr lang="en-US" dirty="0"/>
          </a:p>
          <a:p>
            <a:r>
              <a:rPr lang="el-GR" dirty="0"/>
              <a:t>Πρόσκληση στις γραπτές εξετάσεις γύρω στις 10.8 (1 βδομαδα πριν την εξέταση), Εξέταση στις 17.8 (ΞΑΝΑ ΤΑ ΧΑΡΤΙΑ)</a:t>
            </a:r>
          </a:p>
          <a:p>
            <a:r>
              <a:rPr lang="el-GR" dirty="0"/>
              <a:t>Αποτελέσματα: </a:t>
            </a:r>
            <a:r>
              <a:rPr lang="en-US" dirty="0" err="1"/>
              <a:t>Abiturbesten</a:t>
            </a:r>
            <a:r>
              <a:rPr lang="el-GR" dirty="0"/>
              <a:t> και </a:t>
            </a:r>
            <a:r>
              <a:rPr lang="en-US" dirty="0" err="1"/>
              <a:t>Wartezeit</a:t>
            </a:r>
            <a:r>
              <a:rPr lang="en-US" dirty="0"/>
              <a:t> </a:t>
            </a:r>
            <a:r>
              <a:rPr lang="el-GR" dirty="0"/>
              <a:t>πρώτα και οι υπόλοιποι προς τα τέλη Αυγούστου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5348472" y="3634291"/>
            <a:ext cx="946673" cy="5163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8741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Ζωή στο Βερολίνο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45" y="1301676"/>
            <a:ext cx="8724451" cy="4946724"/>
          </a:xfrm>
        </p:spPr>
        <p:txBody>
          <a:bodyPr>
            <a:normAutofit/>
          </a:bodyPr>
          <a:lstStyle/>
          <a:p>
            <a:r>
              <a:rPr lang="el-GR" dirty="0"/>
              <a:t>Φαγητό: </a:t>
            </a:r>
            <a:r>
              <a:rPr lang="en-US" dirty="0"/>
              <a:t>Mensa</a:t>
            </a:r>
            <a:r>
              <a:rPr lang="el-GR" dirty="0"/>
              <a:t>, </a:t>
            </a:r>
            <a:r>
              <a:rPr lang="en-US" dirty="0"/>
              <a:t>restaurants, </a:t>
            </a:r>
            <a:r>
              <a:rPr lang="el-GR" dirty="0"/>
              <a:t>μαγειρική</a:t>
            </a:r>
          </a:p>
          <a:p>
            <a:r>
              <a:rPr lang="el-GR"/>
              <a:t>Πανεπιστήμειο</a:t>
            </a:r>
            <a:r>
              <a:rPr lang="el-GR" dirty="0"/>
              <a:t>: βιβλιοθήκες με χώρο για διάβασμα, υπολογιστές, εκτυπώτες, </a:t>
            </a:r>
            <a:r>
              <a:rPr lang="en-US" dirty="0"/>
              <a:t>Scanner</a:t>
            </a:r>
            <a:r>
              <a:rPr lang="el-GR" dirty="0"/>
              <a:t> κτλ.</a:t>
            </a:r>
          </a:p>
          <a:p>
            <a:r>
              <a:rPr lang="el-GR" dirty="0"/>
              <a:t>Δραστηριότητες: σύλλογοι στα πανεπιστήμεια ή και ιδιωτικά</a:t>
            </a:r>
          </a:p>
          <a:p>
            <a:r>
              <a:rPr lang="el-GR" dirty="0"/>
              <a:t>Διασκέδαση: εστιατόρια, </a:t>
            </a:r>
            <a:r>
              <a:rPr lang="en-US" dirty="0"/>
              <a:t>bar, club</a:t>
            </a:r>
            <a:r>
              <a:rPr lang="el-GR" dirty="0"/>
              <a:t>, εκδηλώσεις, σινεμά κτλ.</a:t>
            </a:r>
          </a:p>
          <a:p>
            <a:r>
              <a:rPr lang="el-GR" dirty="0"/>
              <a:t>Δικτύωση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6928" y="2126998"/>
            <a:ext cx="3333706" cy="192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634" y="4324574"/>
            <a:ext cx="3065775" cy="2032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550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168</TotalTime>
  <Words>263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Σπουδές Φαρμακευτικής στο Βερολίνο</vt:lpstr>
      <vt:lpstr>Τι είναι η Φαρμακευτική; </vt:lpstr>
      <vt:lpstr>Τι είναι η Φαρμακευτική; Εφαρμογές</vt:lpstr>
      <vt:lpstr>Περιεχόμενο σπουδών</vt:lpstr>
      <vt:lpstr>Περιεχόμενο σπουδών</vt:lpstr>
      <vt:lpstr>Αιτήσεις</vt:lpstr>
      <vt:lpstr>Ζωή στο Βερολίνο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Σπουδές Φαρμακευτικής στο Βερολίνο</dc:title>
  <dc:creator>admin</dc:creator>
  <cp:lastModifiedBy>admin</cp:lastModifiedBy>
  <cp:revision>13</cp:revision>
  <dcterms:created xsi:type="dcterms:W3CDTF">2016-03-19T10:39:29Z</dcterms:created>
  <dcterms:modified xsi:type="dcterms:W3CDTF">2017-04-01T13:21:13Z</dcterms:modified>
</cp:coreProperties>
</file>