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64" r:id="rId15"/>
    <p:sldId id="270" r:id="rId16"/>
    <p:sldId id="271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dirty="0"/>
              <a:t>Quoten</a:t>
            </a:r>
            <a:endParaRPr lang="el-GR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Πωλήσεις</c:v>
                </c:pt>
              </c:strCache>
            </c:strRef>
          </c:tx>
          <c:explosion val="25"/>
          <c:cat>
            <c:strRef>
              <c:f>Φύλλο1!$A$2:$A$4</c:f>
              <c:strCache>
                <c:ptCount val="3"/>
                <c:pt idx="0">
                  <c:v>Abiturbestenquote</c:v>
                </c:pt>
                <c:pt idx="1">
                  <c:v>Wartezeitquote</c:v>
                </c:pt>
                <c:pt idx="2">
                  <c:v>Auswahlverfahren</c:v>
                </c:pt>
              </c:strCache>
            </c:strRef>
          </c:cat>
          <c:val>
            <c:numRef>
              <c:f>Φύλλο1!$B$2:$B$4</c:f>
              <c:numCache>
                <c:formatCode>0%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F4-48DB-9F9B-94F43D899A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531181102362207"/>
          <c:y val="0.3519832937549473"/>
          <c:w val="0.27468818897637798"/>
          <c:h val="0.3049354247385743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B73A-D19B-4703-BA61-5D2D6516085E}" type="datetimeFigureOut">
              <a:rPr lang="el-GR" smtClean="0"/>
              <a:t>31/3/2018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C872-96D0-4400-B466-AF5C2E589C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B73A-D19B-4703-BA61-5D2D6516085E}" type="datetimeFigureOut">
              <a:rPr lang="el-GR" smtClean="0"/>
              <a:t>31/3/2018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C872-96D0-4400-B466-AF5C2E589C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B73A-D19B-4703-BA61-5D2D6516085E}" type="datetimeFigureOut">
              <a:rPr lang="el-GR" smtClean="0"/>
              <a:t>31/3/2018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C872-96D0-4400-B466-AF5C2E589C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B73A-D19B-4703-BA61-5D2D6516085E}" type="datetimeFigureOut">
              <a:rPr lang="el-GR" smtClean="0"/>
              <a:t>31/3/2018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C872-96D0-4400-B466-AF5C2E589C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B73A-D19B-4703-BA61-5D2D6516085E}" type="datetimeFigureOut">
              <a:rPr lang="el-GR" smtClean="0"/>
              <a:t>31/3/2018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C872-96D0-4400-B466-AF5C2E589C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B73A-D19B-4703-BA61-5D2D6516085E}" type="datetimeFigureOut">
              <a:rPr lang="el-GR" smtClean="0"/>
              <a:t>31/3/2018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C872-96D0-4400-B466-AF5C2E589C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B73A-D19B-4703-BA61-5D2D6516085E}" type="datetimeFigureOut">
              <a:rPr lang="el-GR" smtClean="0"/>
              <a:t>31/3/2018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C872-96D0-4400-B466-AF5C2E589C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B73A-D19B-4703-BA61-5D2D6516085E}" type="datetimeFigureOut">
              <a:rPr lang="el-GR" smtClean="0"/>
              <a:t>31/3/2018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C872-96D0-4400-B466-AF5C2E589C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B73A-D19B-4703-BA61-5D2D6516085E}" type="datetimeFigureOut">
              <a:rPr lang="el-GR" smtClean="0"/>
              <a:t>31/3/2018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C872-96D0-4400-B466-AF5C2E589C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B73A-D19B-4703-BA61-5D2D6516085E}" type="datetimeFigureOut">
              <a:rPr lang="el-GR" smtClean="0"/>
              <a:t>31/3/2018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3C872-96D0-4400-B466-AF5C2E589C20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B73A-D19B-4703-BA61-5D2D6516085E}" type="datetimeFigureOut">
              <a:rPr lang="el-GR" smtClean="0"/>
              <a:t>31/3/2018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23C872-96D0-4400-B466-AF5C2E589C20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A23C872-96D0-4400-B466-AF5C2E589C20}" type="slidenum">
              <a:rPr lang="el-GR" smtClean="0"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390B73A-D19B-4703-BA61-5D2D6516085E}" type="datetimeFigureOut">
              <a:rPr lang="el-GR" smtClean="0"/>
              <a:t>31/3/2018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ms-info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giwrkoulios@gmail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chschulstart.d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543800" cy="2593975"/>
          </a:xfrm>
        </p:spPr>
        <p:txBody>
          <a:bodyPr/>
          <a:lstStyle/>
          <a:p>
            <a:r>
              <a:rPr lang="de-DE" sz="8000" dirty="0"/>
              <a:t>Medizin in Deutschland</a:t>
            </a:r>
            <a:endParaRPr lang="el-GR" sz="8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11560" y="3212976"/>
            <a:ext cx="6400800" cy="1752600"/>
          </a:xfrm>
        </p:spPr>
        <p:txBody>
          <a:bodyPr>
            <a:normAutofit/>
          </a:bodyPr>
          <a:lstStyle/>
          <a:p>
            <a:r>
              <a:rPr lang="de-DE" sz="3600" dirty="0"/>
              <a:t>Georg </a:t>
            </a:r>
            <a:r>
              <a:rPr lang="de-DE" sz="3600" dirty="0" err="1"/>
              <a:t>Koulios</a:t>
            </a:r>
            <a:endParaRPr lang="el-GR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56992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5379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Εξετάσεις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l-GR" sz="2800" b="1" u="sng" dirty="0"/>
              <a:t>ΗΑΜ-Ν</a:t>
            </a:r>
            <a:r>
              <a:rPr lang="de-DE" sz="2800" b="1" u="sng" dirty="0" err="1"/>
              <a:t>at</a:t>
            </a:r>
            <a:endParaRPr lang="de-DE" sz="2800" b="1" u="sng" dirty="0"/>
          </a:p>
          <a:p>
            <a:r>
              <a:rPr lang="de-DE" sz="2400" dirty="0"/>
              <a:t>Hamburger-wissenschaftlicher Wissenstest </a:t>
            </a:r>
          </a:p>
          <a:p>
            <a:r>
              <a:rPr lang="de-DE" sz="2400" dirty="0"/>
              <a:t>Uni Hamburg, </a:t>
            </a:r>
            <a:r>
              <a:rPr lang="de-DE" sz="2400" dirty="0" err="1"/>
              <a:t>Charite</a:t>
            </a:r>
            <a:r>
              <a:rPr lang="de-DE" sz="2400" dirty="0"/>
              <a:t> – Universitätsmedizin Berlin, Universität Magdeburg</a:t>
            </a:r>
          </a:p>
          <a:p>
            <a:r>
              <a:rPr lang="el-GR" sz="2400" dirty="0"/>
              <a:t>8</a:t>
            </a:r>
            <a:r>
              <a:rPr lang="en-US" sz="2400" dirty="0"/>
              <a:t>0</a:t>
            </a:r>
            <a:r>
              <a:rPr lang="el-GR" sz="2400" dirty="0"/>
              <a:t> Ερωτήσεις </a:t>
            </a:r>
            <a:r>
              <a:rPr lang="de-DE" sz="2400" dirty="0"/>
              <a:t>Multiple - Choice </a:t>
            </a:r>
            <a:r>
              <a:rPr lang="el-GR" sz="2400" dirty="0"/>
              <a:t>από Μαθηματικά, Φυσική, Χημεία, Βιολογία επιπέδου γυμνασίου-λυκείου</a:t>
            </a:r>
            <a:r>
              <a:rPr lang="en-US" sz="2400" dirty="0"/>
              <a:t> </a:t>
            </a:r>
            <a:r>
              <a:rPr lang="el-GR" sz="2400" dirty="0"/>
              <a:t>σε 120 λεπτά</a:t>
            </a:r>
            <a:endParaRPr lang="en-US" sz="2400" dirty="0"/>
          </a:p>
          <a:p>
            <a:r>
              <a:rPr lang="el-GR" sz="2400" dirty="0"/>
              <a:t>Μέσα Αυγούστου και για τα τρία πανεπιστήμια </a:t>
            </a:r>
            <a:r>
              <a:rPr lang="de-DE" sz="2400" dirty="0"/>
              <a:t>(Wintersemester)</a:t>
            </a:r>
            <a:endParaRPr lang="el-GR" sz="2400" dirty="0"/>
          </a:p>
          <a:p>
            <a:r>
              <a:rPr lang="el-GR" sz="2400" dirty="0"/>
              <a:t>Μέσα Φλεβάρη για </a:t>
            </a:r>
            <a:r>
              <a:rPr lang="de-DE" sz="2400" dirty="0" err="1"/>
              <a:t>Charite</a:t>
            </a:r>
            <a:r>
              <a:rPr lang="de-DE" sz="2400" dirty="0"/>
              <a:t> (Sommersemester)</a:t>
            </a:r>
            <a:endParaRPr lang="el-GR" sz="2400" dirty="0"/>
          </a:p>
          <a:p>
            <a:r>
              <a:rPr lang="el-GR" sz="2400" b="1" dirty="0"/>
              <a:t>ΠΡΟΕΤΟΙΜΑΣΙΑ </a:t>
            </a:r>
            <a:r>
              <a:rPr lang="el-GR" sz="2400" dirty="0"/>
              <a:t>με βιβλία, Κ</a:t>
            </a:r>
            <a:r>
              <a:rPr lang="de-DE" sz="2400" dirty="0" err="1"/>
              <a:t>urse</a:t>
            </a:r>
            <a:r>
              <a:rPr lang="de-DE" sz="2400" dirty="0"/>
              <a:t>, Simulationen (</a:t>
            </a:r>
            <a:r>
              <a:rPr lang="el-GR" sz="2400" dirty="0"/>
              <a:t>αρκετή αδίδακτη ύλη)</a:t>
            </a:r>
          </a:p>
          <a:p>
            <a:r>
              <a:rPr lang="el-GR" sz="2400" dirty="0"/>
              <a:t>Απεριόριστος αριθμός δυνατών συμμετοχών</a:t>
            </a:r>
            <a:endParaRPr lang="de-DE" sz="2400" dirty="0"/>
          </a:p>
          <a:p>
            <a:endParaRPr 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62935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Εξετάσεις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de-DE" sz="3600" b="1" u="sng" dirty="0"/>
              <a:t>TMS</a:t>
            </a:r>
            <a:endParaRPr lang="el-GR" sz="3600" b="1" u="sng" dirty="0"/>
          </a:p>
          <a:p>
            <a:r>
              <a:rPr lang="de-DE" sz="2400" dirty="0"/>
              <a:t>Test für Medizinische Studiengänge</a:t>
            </a:r>
          </a:p>
          <a:p>
            <a:r>
              <a:rPr lang="de-DE" sz="2400" dirty="0">
                <a:hlinkClick r:id="rId2"/>
              </a:rPr>
              <a:t>www.tms-info.org</a:t>
            </a:r>
            <a:endParaRPr lang="de-DE" sz="2400" dirty="0"/>
          </a:p>
          <a:p>
            <a:r>
              <a:rPr lang="el-GR" sz="2400" dirty="0"/>
              <a:t>Εξέταση κατανόησης προβλημάτων ιατρικού περιεχομένου και σχετικά με φυσικές επιστήμες, αλλά όχι τεστ γνώσεων</a:t>
            </a:r>
          </a:p>
          <a:p>
            <a:r>
              <a:rPr lang="el-GR" sz="2400" dirty="0"/>
              <a:t>Παρατηρητικότητα, Ταχύτητα, Μνήμη, Αίσθηση του χώρου, Οπτική ευαισθησία </a:t>
            </a:r>
          </a:p>
          <a:p>
            <a:r>
              <a:rPr lang="de-DE" sz="2400" dirty="0"/>
              <a:t>Uni Heidelberg</a:t>
            </a:r>
          </a:p>
          <a:p>
            <a:r>
              <a:rPr lang="el-GR" sz="2400" dirty="0"/>
              <a:t>Προαιρετικά</a:t>
            </a:r>
            <a:r>
              <a:rPr lang="en-US" sz="2400" dirty="0"/>
              <a:t>: </a:t>
            </a:r>
            <a:r>
              <a:rPr lang="en-US" sz="2400" dirty="0" err="1"/>
              <a:t>München</a:t>
            </a:r>
            <a:r>
              <a:rPr lang="en-US" sz="2400" dirty="0"/>
              <a:t>, Köln, Freiburg, Leipzig, </a:t>
            </a:r>
            <a:r>
              <a:rPr lang="en-US" sz="2400" dirty="0" err="1"/>
              <a:t>Gießen</a:t>
            </a:r>
            <a:endParaRPr lang="el-GR" sz="2400" dirty="0"/>
          </a:p>
          <a:p>
            <a:endParaRPr lang="de-DE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782020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Modellstudiengang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Συνδυασμός </a:t>
            </a:r>
            <a:r>
              <a:rPr lang="el-GR" dirty="0" err="1"/>
              <a:t>προκλινικού</a:t>
            </a:r>
            <a:r>
              <a:rPr lang="el-GR" dirty="0"/>
              <a:t> και κλινικού μέρους σπουδών</a:t>
            </a:r>
          </a:p>
          <a:p>
            <a:r>
              <a:rPr lang="de-DE" dirty="0"/>
              <a:t>Aachen, Berlin-</a:t>
            </a:r>
            <a:r>
              <a:rPr lang="de-DE" dirty="0" err="1"/>
              <a:t>Charite</a:t>
            </a:r>
            <a:r>
              <a:rPr lang="de-DE" dirty="0"/>
              <a:t>, Bochum, Düsseldorf, Hamburg, Hannover, Köln, Oldenburg</a:t>
            </a:r>
          </a:p>
          <a:p>
            <a:r>
              <a:rPr lang="el-GR" dirty="0"/>
              <a:t>Θεωρία και Πράξη συμβαδίζουν</a:t>
            </a:r>
          </a:p>
          <a:p>
            <a:r>
              <a:rPr lang="el-GR" dirty="0"/>
              <a:t>13 εξάμηνα </a:t>
            </a:r>
          </a:p>
          <a:p>
            <a:r>
              <a:rPr lang="de-DE" dirty="0"/>
              <a:t>Regelstudiengang</a:t>
            </a:r>
            <a:r>
              <a:rPr lang="en-US" dirty="0"/>
              <a:t>: </a:t>
            </a:r>
            <a:r>
              <a:rPr lang="el-GR" dirty="0"/>
              <a:t>1-4 έτος θεωρητικά, 5-6 έτος κλινικές </a:t>
            </a:r>
          </a:p>
        </p:txBody>
      </p:sp>
    </p:spTree>
    <p:extLst>
      <p:ext uri="{BB962C8B-B14F-4D97-AF65-F5344CB8AC3E}">
        <p14:creationId xmlns:p14="http://schemas.microsoft.com/office/powerpoint/2010/main" val="4258164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620000" cy="1143000"/>
          </a:xfrm>
        </p:spPr>
        <p:txBody>
          <a:bodyPr/>
          <a:lstStyle/>
          <a:p>
            <a:r>
              <a:rPr lang="de-DE" sz="4800" dirty="0"/>
              <a:t>Charité – Universitätsmedizin Berlin</a:t>
            </a:r>
            <a:br>
              <a:rPr lang="de-DE" sz="4800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Abiturbestenquote</a:t>
            </a:r>
            <a:r>
              <a:rPr lang="de-DE" dirty="0"/>
              <a:t>: 1,0</a:t>
            </a:r>
            <a:endParaRPr lang="el-GR" dirty="0"/>
          </a:p>
          <a:p>
            <a:r>
              <a:rPr lang="de-DE" dirty="0" err="1"/>
              <a:t>AdH</a:t>
            </a:r>
            <a:r>
              <a:rPr lang="de-DE" dirty="0"/>
              <a:t> &lt; 1,6</a:t>
            </a:r>
          </a:p>
          <a:p>
            <a:r>
              <a:rPr lang="de-DE" dirty="0"/>
              <a:t>HAM-</a:t>
            </a:r>
            <a:r>
              <a:rPr lang="de-DE" dirty="0" err="1"/>
              <a:t>Nat</a:t>
            </a:r>
            <a:endParaRPr lang="de-DE" dirty="0"/>
          </a:p>
          <a:p>
            <a:r>
              <a:rPr lang="de-DE" dirty="0"/>
              <a:t>Modellstudiengang</a:t>
            </a:r>
            <a:r>
              <a:rPr lang="el-GR" dirty="0"/>
              <a:t> 2.0</a:t>
            </a:r>
            <a:endParaRPr lang="de-DE" dirty="0"/>
          </a:p>
          <a:p>
            <a:pPr lvl="1"/>
            <a:r>
              <a:rPr lang="el-GR" dirty="0"/>
              <a:t>Εξάμηνο χωρισμένο σε 4 μήνες σπουδών</a:t>
            </a:r>
          </a:p>
          <a:p>
            <a:pPr lvl="1"/>
            <a:r>
              <a:rPr lang="el-GR" dirty="0"/>
              <a:t>Ένας μήνας</a:t>
            </a:r>
            <a:r>
              <a:rPr lang="el-GR" dirty="0">
                <a:sym typeface="Wingdings" pitchFamily="2" charset="2"/>
              </a:rPr>
              <a:t>  ένας κύκλος μαθημάτων (=</a:t>
            </a:r>
            <a:r>
              <a:rPr lang="de-DE" dirty="0">
                <a:sym typeface="Wingdings" pitchFamily="2" charset="2"/>
              </a:rPr>
              <a:t>Modul)</a:t>
            </a:r>
          </a:p>
          <a:p>
            <a:pPr lvl="1"/>
            <a:r>
              <a:rPr lang="de-DE" dirty="0">
                <a:sym typeface="Wingdings" pitchFamily="2" charset="2"/>
              </a:rPr>
              <a:t>4 Module </a:t>
            </a:r>
            <a:r>
              <a:rPr lang="el-GR" dirty="0">
                <a:sym typeface="Wingdings" pitchFamily="2" charset="2"/>
              </a:rPr>
              <a:t>ανά εξάμηνο</a:t>
            </a:r>
          </a:p>
          <a:p>
            <a:pPr lvl="1"/>
            <a:r>
              <a:rPr lang="el-GR" dirty="0">
                <a:sym typeface="Wingdings" pitchFamily="2" charset="2"/>
              </a:rPr>
              <a:t>Σε ένα διαγώνισμα εξετάζεται ολόκληρη η ύλη του τετραμήνου με το πέρας αυτού 	</a:t>
            </a:r>
          </a:p>
          <a:p>
            <a:pPr lvl="1"/>
            <a:r>
              <a:rPr lang="el-GR" dirty="0">
                <a:sym typeface="Wingdings" pitchFamily="2" charset="2"/>
              </a:rPr>
              <a:t>Προφορικές εξετάσεις σε συγκεκριμένα τετράμηνα μαζί με το γραπτό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8064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Tipps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Αρκετά πανεπιστήμια απαιτούν μερικά έντυπα επιπλέον (π.χ. αναλυτική βαθμολογία </a:t>
            </a:r>
            <a:r>
              <a:rPr lang="el-GR" dirty="0" err="1"/>
              <a:t>απολυτηριών</a:t>
            </a:r>
            <a:r>
              <a:rPr lang="el-GR" dirty="0"/>
              <a:t> από 2</a:t>
            </a:r>
            <a:r>
              <a:rPr lang="el-GR" baseline="30000" dirty="0"/>
              <a:t>α</a:t>
            </a:r>
            <a:r>
              <a:rPr lang="el-GR" dirty="0"/>
              <a:t> και 3</a:t>
            </a:r>
            <a:r>
              <a:rPr lang="el-GR" baseline="30000" dirty="0"/>
              <a:t>η</a:t>
            </a:r>
            <a:r>
              <a:rPr lang="el-GR" dirty="0"/>
              <a:t> Λυκείου)  </a:t>
            </a:r>
            <a:r>
              <a:rPr lang="el-GR" dirty="0">
                <a:sym typeface="Wingdings" pitchFamily="2" charset="2"/>
              </a:rPr>
              <a:t> Προσοχή στις προθεσμίες για την αποστολή των απαραίτητων εντύπων</a:t>
            </a:r>
          </a:p>
          <a:p>
            <a:pPr lvl="0"/>
            <a:r>
              <a:rPr lang="el-GR" dirty="0"/>
              <a:t>Επιλέγομαι σε ένα από τα πανεπιστήμια στην κατηγορία Α</a:t>
            </a:r>
            <a:r>
              <a:rPr lang="de-DE" dirty="0" err="1"/>
              <a:t>biturbestenquote</a:t>
            </a:r>
            <a:r>
              <a:rPr lang="el-GR" dirty="0"/>
              <a:t>, τότε απορρίπτονται οι επόμενες δύο κατηγορίες (</a:t>
            </a:r>
            <a:r>
              <a:rPr lang="en-US" dirty="0" err="1"/>
              <a:t>Wartezeitquote</a:t>
            </a:r>
            <a:r>
              <a:rPr lang="el-GR" dirty="0"/>
              <a:t>, </a:t>
            </a:r>
            <a:r>
              <a:rPr lang="de-DE" dirty="0"/>
              <a:t>Auswahlverfahren</a:t>
            </a:r>
            <a:r>
              <a:rPr lang="el-GR" dirty="0"/>
              <a:t>)</a:t>
            </a:r>
          </a:p>
          <a:p>
            <a:pPr lvl="0"/>
            <a:r>
              <a:rPr lang="el-GR" dirty="0"/>
              <a:t>Ιδιαίτερη σημασία στη σειρά των πανεπιστημίων (όχι και τα 6 στο </a:t>
            </a:r>
            <a:r>
              <a:rPr lang="de-DE" dirty="0"/>
              <a:t>abiturbesten</a:t>
            </a:r>
            <a:r>
              <a:rPr lang="el-GR" dirty="0"/>
              <a:t>). </a:t>
            </a:r>
            <a:endParaRPr lang="de-DE" dirty="0"/>
          </a:p>
          <a:p>
            <a:pPr lvl="1"/>
            <a:r>
              <a:rPr lang="el-GR" dirty="0"/>
              <a:t>Περιορισμός αυστηρά μόνο στα πανεπιστήμια που επιθυμώ να σπουδάσω. </a:t>
            </a:r>
            <a:endParaRPr lang="de-DE" dirty="0"/>
          </a:p>
          <a:p>
            <a:pPr lvl="1"/>
            <a:r>
              <a:rPr lang="de-DE" dirty="0"/>
              <a:t>Auswahlverfahren </a:t>
            </a:r>
            <a:r>
              <a:rPr lang="el-GR" dirty="0"/>
              <a:t>περισσότερες πιθανότητες για θετική απάντηση</a:t>
            </a:r>
            <a:endParaRPr lang="de-DE" dirty="0"/>
          </a:p>
          <a:p>
            <a:pPr lvl="0"/>
            <a:r>
              <a:rPr lang="el-GR" dirty="0"/>
              <a:t>Αποφασίζω για ένα συγκεκριμένο πανεπιστήμιο, όπου έχω αυξημένες πιθανότητες και το τοποθετώ </a:t>
            </a:r>
            <a:r>
              <a:rPr lang="el-GR" b="1" dirty="0"/>
              <a:t>μόνο του </a:t>
            </a:r>
            <a:r>
              <a:rPr lang="el-GR" dirty="0"/>
              <a:t>στην πρώτη κατηγορία. Ύστερα φτιάχνω μια λίστα για την κατηγορία </a:t>
            </a:r>
            <a:r>
              <a:rPr lang="de-DE" dirty="0" err="1"/>
              <a:t>AdH</a:t>
            </a:r>
            <a:endParaRPr lang="el-GR" dirty="0"/>
          </a:p>
          <a:p>
            <a:endParaRPr lang="el-GR" dirty="0">
              <a:sym typeface="Wingdings" pitchFamily="2" charset="2"/>
            </a:endParaRP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5898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Στοιχεία επικοινωνίας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E-Mail: </a:t>
            </a:r>
            <a:r>
              <a:rPr lang="de-DE" dirty="0" err="1">
                <a:hlinkClick r:id="rId2"/>
              </a:rPr>
              <a:t>giwrkoulios</a:t>
            </a:r>
            <a:r>
              <a:rPr lang="en-US" dirty="0">
                <a:hlinkClick r:id="rId2"/>
              </a:rPr>
              <a:t>@gmail.com</a:t>
            </a:r>
            <a:endParaRPr lang="en-US" dirty="0"/>
          </a:p>
          <a:p>
            <a:r>
              <a:rPr lang="en-US" dirty="0"/>
              <a:t>Facebook: George Koulios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6164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6043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96063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404664"/>
            <a:ext cx="7620000" cy="4800600"/>
          </a:xfrm>
        </p:spPr>
        <p:txBody>
          <a:bodyPr>
            <a:normAutofit/>
          </a:bodyPr>
          <a:lstStyle/>
          <a:p>
            <a:r>
              <a:rPr lang="el-GR" sz="3600" dirty="0"/>
              <a:t>Αιτήσεις</a:t>
            </a:r>
          </a:p>
          <a:p>
            <a:r>
              <a:rPr lang="el-GR" sz="3600" dirty="0"/>
              <a:t>Τρόπος εισαγωγής</a:t>
            </a:r>
            <a:r>
              <a:rPr lang="de-DE" sz="3600" dirty="0"/>
              <a:t> (Quoten, Kriterien)</a:t>
            </a:r>
            <a:endParaRPr lang="el-GR" sz="3600" dirty="0"/>
          </a:p>
          <a:p>
            <a:r>
              <a:rPr lang="el-GR" sz="3600" dirty="0"/>
              <a:t>Εξετάσεις (</a:t>
            </a:r>
            <a:r>
              <a:rPr lang="de-DE" sz="3600" dirty="0"/>
              <a:t>HAM-</a:t>
            </a:r>
            <a:r>
              <a:rPr lang="de-DE" sz="3600" dirty="0" err="1"/>
              <a:t>Nat</a:t>
            </a:r>
            <a:r>
              <a:rPr lang="de-DE" sz="3600" dirty="0"/>
              <a:t>, TMS)</a:t>
            </a:r>
          </a:p>
          <a:p>
            <a:r>
              <a:rPr lang="de-DE" sz="3600" dirty="0"/>
              <a:t>Modellstudiengang</a:t>
            </a:r>
          </a:p>
          <a:p>
            <a:r>
              <a:rPr lang="de-DE" sz="3600" dirty="0"/>
              <a:t>Charité – Universitätsmedizin Berlin</a:t>
            </a:r>
          </a:p>
          <a:p>
            <a:r>
              <a:rPr lang="de-DE" sz="3600" dirty="0"/>
              <a:t>Tipps</a:t>
            </a:r>
          </a:p>
        </p:txBody>
      </p:sp>
    </p:spTree>
    <p:extLst>
      <p:ext uri="{BB962C8B-B14F-4D97-AF65-F5344CB8AC3E}">
        <p14:creationId xmlns:p14="http://schemas.microsoft.com/office/powerpoint/2010/main" val="3039080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Πρώτα Βήματα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hlinkClick r:id="rId2"/>
              </a:rPr>
              <a:t>www.hochschulstart.de</a:t>
            </a:r>
            <a:endParaRPr lang="de-DE" dirty="0"/>
          </a:p>
          <a:p>
            <a:r>
              <a:rPr lang="de-DE" dirty="0"/>
              <a:t>Studiengänge mit bundesweitem Numerus Clausus</a:t>
            </a:r>
          </a:p>
          <a:p>
            <a:r>
              <a:rPr lang="de-DE" dirty="0"/>
              <a:t>Informieren und Planen</a:t>
            </a:r>
          </a:p>
          <a:p>
            <a:r>
              <a:rPr lang="el-GR" dirty="0"/>
              <a:t>Δημιουργία λογαριασμού χρήστη (</a:t>
            </a:r>
            <a:r>
              <a:rPr lang="de-DE" dirty="0" err="1"/>
              <a:t>AntOn</a:t>
            </a:r>
            <a:r>
              <a:rPr lang="de-DE" dirty="0"/>
              <a:t>-Nutzerkonto)</a:t>
            </a:r>
            <a:r>
              <a:rPr lang="el-GR" dirty="0"/>
              <a:t>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5570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Τρόπος Εισαγωγής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041676"/>
              </p:ext>
            </p:extLst>
          </p:nvPr>
        </p:nvGraphicFramePr>
        <p:xfrm>
          <a:off x="323528" y="1556792"/>
          <a:ext cx="79208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7105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Quoten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Ίδια σειρά ανακοίνωσης των επιλαχόντων</a:t>
            </a:r>
          </a:p>
          <a:p>
            <a:r>
              <a:rPr lang="el-GR" dirty="0"/>
              <a:t>Διαφορετικοί κανόνες επιλογής σε κάθε κατηγορία </a:t>
            </a:r>
          </a:p>
          <a:p>
            <a:r>
              <a:rPr lang="el-GR" dirty="0"/>
              <a:t>Δυνατή η συμμετοχή μόνο σε μία , δύο ή και στις τρεις κατηγορίες</a:t>
            </a:r>
          </a:p>
          <a:p>
            <a:r>
              <a:rPr lang="el-GR" dirty="0"/>
              <a:t>Αίτηση σε 0-6 πανεπιστήμια σε κάθε κατηγορία </a:t>
            </a:r>
          </a:p>
          <a:p>
            <a:r>
              <a:rPr lang="el-GR" dirty="0"/>
              <a:t>Αδύνατη η συμμετοχή στην διαδικασία επιλογής από πανεπιστήμια που δεν αναγράφονται στις αιτήσεις</a:t>
            </a:r>
          </a:p>
        </p:txBody>
      </p:sp>
    </p:spTree>
    <p:extLst>
      <p:ext uri="{BB962C8B-B14F-4D97-AF65-F5344CB8AC3E}">
        <p14:creationId xmlns:p14="http://schemas.microsoft.com/office/powerpoint/2010/main" val="4282386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Abiturbestenquote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20% των διαθέσιμων θέσεων του κάθε πανεπιστημίου </a:t>
            </a:r>
          </a:p>
          <a:p>
            <a:r>
              <a:rPr lang="el-GR" dirty="0"/>
              <a:t>Βασικό κριτήριο ο τελικός βαθμός του γερμανικού απολυτηρίου </a:t>
            </a:r>
            <a:r>
              <a:rPr lang="en-US" dirty="0"/>
              <a:t>(</a:t>
            </a:r>
            <a:r>
              <a:rPr lang="el-GR" dirty="0"/>
              <a:t>1,0 – 1,1 κατά μέσο όρο σε κάθε πανεπιστήμιο</a:t>
            </a:r>
            <a:r>
              <a:rPr lang="en-US" dirty="0"/>
              <a:t>)</a:t>
            </a:r>
            <a:endParaRPr lang="el-GR" dirty="0"/>
          </a:p>
          <a:p>
            <a:r>
              <a:rPr lang="el-GR" dirty="0"/>
              <a:t>Υψηλός ανταγωνισμός</a:t>
            </a:r>
          </a:p>
          <a:p>
            <a:r>
              <a:rPr lang="el-GR" dirty="0"/>
              <a:t>1</a:t>
            </a:r>
            <a:r>
              <a:rPr lang="el-GR" baseline="30000" dirty="0"/>
              <a:t>η</a:t>
            </a:r>
            <a:r>
              <a:rPr lang="el-GR" dirty="0"/>
              <a:t> φάση</a:t>
            </a:r>
          </a:p>
        </p:txBody>
      </p:sp>
    </p:spTree>
    <p:extLst>
      <p:ext uri="{BB962C8B-B14F-4D97-AF65-F5344CB8AC3E}">
        <p14:creationId xmlns:p14="http://schemas.microsoft.com/office/powerpoint/2010/main" val="2835481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Wartezeitquote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Βασικό κριτήριο</a:t>
            </a:r>
            <a:r>
              <a:rPr lang="en-US" dirty="0"/>
              <a:t>: </a:t>
            </a:r>
            <a:r>
              <a:rPr lang="el-GR" dirty="0"/>
              <a:t>Χρόνος αναμονής με αφετηρία την ημερομηνία έκδοσης του γερμανικού απολυτηρίου</a:t>
            </a:r>
          </a:p>
          <a:p>
            <a:r>
              <a:rPr lang="el-GR" dirty="0"/>
              <a:t>Μέτρηση του χρόνου αναμονής σε εξάμηνα</a:t>
            </a:r>
          </a:p>
        </p:txBody>
      </p:sp>
    </p:spTree>
    <p:extLst>
      <p:ext uri="{BB962C8B-B14F-4D97-AF65-F5344CB8AC3E}">
        <p14:creationId xmlns:p14="http://schemas.microsoft.com/office/powerpoint/2010/main" val="1725410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Auswahlverfahren</a:t>
            </a:r>
            <a:r>
              <a:rPr lang="el-GR" dirty="0"/>
              <a:t> (Α</a:t>
            </a:r>
            <a:r>
              <a:rPr lang="de-DE" dirty="0" err="1"/>
              <a:t>dH</a:t>
            </a:r>
            <a:r>
              <a:rPr lang="de-DE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60% </a:t>
            </a:r>
            <a:r>
              <a:rPr lang="el-GR" dirty="0"/>
              <a:t>των διαθέσιμων θέσεων</a:t>
            </a:r>
          </a:p>
          <a:p>
            <a:r>
              <a:rPr lang="el-GR" dirty="0"/>
              <a:t>Συμμετοχή υποψηφίων που </a:t>
            </a:r>
            <a:r>
              <a:rPr lang="el-GR" b="1" dirty="0"/>
              <a:t>απορρίφθηκαν</a:t>
            </a:r>
            <a:r>
              <a:rPr lang="el-GR" dirty="0"/>
              <a:t> από τις δύο προαναφερθείσες κατηγορίες</a:t>
            </a:r>
            <a:r>
              <a:rPr lang="en-US" dirty="0"/>
              <a:t> (</a:t>
            </a:r>
            <a:r>
              <a:rPr lang="de-DE" dirty="0"/>
              <a:t>Abiturbesten, Wartezeit)</a:t>
            </a:r>
            <a:endParaRPr lang="el-GR" dirty="0"/>
          </a:p>
          <a:p>
            <a:r>
              <a:rPr lang="el-GR" dirty="0"/>
              <a:t>Τα κριτήρια κάθε σχολής διαφέρουν </a:t>
            </a:r>
          </a:p>
          <a:p>
            <a:pPr lvl="1"/>
            <a:r>
              <a:rPr lang="el-GR" dirty="0"/>
              <a:t>Μερικά κριτήρια</a:t>
            </a:r>
            <a:r>
              <a:rPr lang="en-US" dirty="0"/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el-GR" b="1" dirty="0"/>
              <a:t>Σειρά προτίμησης </a:t>
            </a:r>
          </a:p>
          <a:p>
            <a:pPr lvl="1">
              <a:buFont typeface="Wingdings" pitchFamily="2" charset="2"/>
              <a:buChar char="ü"/>
            </a:pPr>
            <a:r>
              <a:rPr lang="el-GR" dirty="0"/>
              <a:t>Βαθμός εξέτασης (</a:t>
            </a:r>
            <a:r>
              <a:rPr lang="de-DE" dirty="0"/>
              <a:t>HAM-</a:t>
            </a:r>
            <a:r>
              <a:rPr lang="de-DE" dirty="0" err="1"/>
              <a:t>Nat</a:t>
            </a:r>
            <a:r>
              <a:rPr lang="el-GR" dirty="0"/>
              <a:t>/</a:t>
            </a:r>
            <a:r>
              <a:rPr lang="de-DE" dirty="0"/>
              <a:t>TMS)</a:t>
            </a:r>
          </a:p>
          <a:p>
            <a:pPr lvl="1">
              <a:buFont typeface="Wingdings" pitchFamily="2" charset="2"/>
              <a:buChar char="ü"/>
            </a:pPr>
            <a:r>
              <a:rPr lang="el-GR" dirty="0"/>
              <a:t>Προηγηθείσα πρακτική</a:t>
            </a:r>
            <a:r>
              <a:rPr lang="de-DE" dirty="0"/>
              <a:t>/</a:t>
            </a:r>
            <a:r>
              <a:rPr lang="el-GR" dirty="0"/>
              <a:t>υπηρεσία σε τομέα ιατρικών επαγγελμάτων</a:t>
            </a:r>
          </a:p>
          <a:p>
            <a:pPr lvl="1">
              <a:buFont typeface="Wingdings" pitchFamily="2" charset="2"/>
              <a:buChar char="ü"/>
            </a:pPr>
            <a:r>
              <a:rPr lang="el-GR" dirty="0"/>
              <a:t>Βαθμοί συγκεκριμένων μαθημάτων στο απολυτήριο (συνήθως 2</a:t>
            </a:r>
            <a:r>
              <a:rPr lang="el-GR" baseline="30000" dirty="0"/>
              <a:t>ας </a:t>
            </a:r>
            <a:r>
              <a:rPr lang="el-GR" dirty="0"/>
              <a:t> και 3</a:t>
            </a:r>
            <a:r>
              <a:rPr lang="el-GR" baseline="30000" dirty="0"/>
              <a:t>ης</a:t>
            </a:r>
            <a:r>
              <a:rPr lang="el-GR" dirty="0"/>
              <a:t> Λυκείου)</a:t>
            </a:r>
          </a:p>
          <a:p>
            <a:r>
              <a:rPr lang="el-GR" dirty="0"/>
              <a:t>Ανακοίνωση συμμετοχής στο </a:t>
            </a:r>
            <a:r>
              <a:rPr lang="de-DE" dirty="0" err="1"/>
              <a:t>AdH</a:t>
            </a:r>
            <a:r>
              <a:rPr lang="de-DE" dirty="0"/>
              <a:t> </a:t>
            </a:r>
            <a:r>
              <a:rPr lang="el-GR" dirty="0"/>
              <a:t>μαζί με την ανακοίνωση απόρριψης από τις προηγούμενες κατηγορίες </a:t>
            </a:r>
          </a:p>
          <a:p>
            <a:pPr lvl="1">
              <a:buFont typeface="Wingdings" pitchFamily="2" charset="2"/>
              <a:buChar char="ü"/>
            </a:pPr>
            <a:endParaRPr lang="el-GR" dirty="0"/>
          </a:p>
          <a:p>
            <a:pPr lvl="1">
              <a:buFont typeface="Wingdings" pitchFamily="2" charset="2"/>
              <a:buChar char="ü"/>
            </a:pPr>
            <a:endParaRPr lang="de-DE" dirty="0"/>
          </a:p>
          <a:p>
            <a:pPr>
              <a:buFont typeface="Wingdings" pitchFamily="2" charset="2"/>
              <a:buChar char="ü"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2178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Ημερομηνίες ανακοινώσεων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10 Αυγούστου 201</a:t>
            </a:r>
            <a:r>
              <a:rPr lang="en-US" dirty="0"/>
              <a:t>8: </a:t>
            </a:r>
            <a:r>
              <a:rPr lang="el-GR" dirty="0"/>
              <a:t>Ανακοίνωση αποδοχής στις κατηγορίες </a:t>
            </a:r>
            <a:r>
              <a:rPr lang="de-DE" dirty="0"/>
              <a:t>Abiturbesten, Wartezeit</a:t>
            </a:r>
          </a:p>
          <a:p>
            <a:r>
              <a:rPr lang="de-DE" dirty="0"/>
              <a:t>14 </a:t>
            </a:r>
            <a:r>
              <a:rPr lang="el-GR" dirty="0"/>
              <a:t>Αυγούστου 201</a:t>
            </a:r>
            <a:r>
              <a:rPr lang="en-US" dirty="0"/>
              <a:t>8: </a:t>
            </a:r>
          </a:p>
          <a:p>
            <a:pPr marL="868680" lvl="1" indent="-457200">
              <a:buFont typeface="+mj-lt"/>
              <a:buAutoNum type="arabicPeriod"/>
            </a:pPr>
            <a:r>
              <a:rPr lang="el-GR" dirty="0"/>
              <a:t>Ανακοίνωση απόρριψης στις κατηγορίες </a:t>
            </a:r>
            <a:r>
              <a:rPr lang="de-DE" dirty="0"/>
              <a:t>Abiturbesten, Wartezeit</a:t>
            </a:r>
          </a:p>
          <a:p>
            <a:pPr marL="868680" lvl="1" indent="-457200">
              <a:buFont typeface="+mj-lt"/>
              <a:buAutoNum type="arabicPeriod"/>
            </a:pPr>
            <a:r>
              <a:rPr lang="el-GR" dirty="0"/>
              <a:t>Ανακοίνωση επιλογής για συμμετοχή στο </a:t>
            </a:r>
            <a:r>
              <a:rPr lang="de-DE" dirty="0" err="1"/>
              <a:t>AdH</a:t>
            </a:r>
            <a:r>
              <a:rPr lang="de-DE" dirty="0"/>
              <a:t> (Vorauswahl)</a:t>
            </a:r>
          </a:p>
          <a:p>
            <a:r>
              <a:rPr lang="de-DE" dirty="0"/>
              <a:t>5 </a:t>
            </a:r>
            <a:r>
              <a:rPr lang="el-GR" dirty="0"/>
              <a:t>Σεπτεμβρίου 201</a:t>
            </a:r>
            <a:r>
              <a:rPr lang="en-US" dirty="0"/>
              <a:t>8</a:t>
            </a:r>
            <a:r>
              <a:rPr lang="de-DE" dirty="0"/>
              <a:t>: </a:t>
            </a:r>
            <a:r>
              <a:rPr lang="el-GR" dirty="0"/>
              <a:t>Ανακοίνωση αποδοχής μέσω του </a:t>
            </a:r>
            <a:r>
              <a:rPr lang="de-DE" dirty="0"/>
              <a:t>Auswahlverfahren </a:t>
            </a:r>
          </a:p>
          <a:p>
            <a:r>
              <a:rPr lang="el-GR" dirty="0"/>
              <a:t>1 Οκτωβρίου 201</a:t>
            </a:r>
            <a:r>
              <a:rPr lang="en-US" dirty="0"/>
              <a:t>8: </a:t>
            </a:r>
            <a:r>
              <a:rPr lang="el-GR" dirty="0"/>
              <a:t>Πέρας της προθεσμίας για την αποστολή της ανακοίνωσης στο εκάστοτε πανεπιστήμιο, ότι αποδέχεστε τη θέση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1315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ειτνίαση">
  <a:themeElements>
    <a:clrScheme name="Γειτνίαση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Γειτνίαση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440</TotalTime>
  <Words>610</Words>
  <Application>Microsoft Office PowerPoint</Application>
  <PresentationFormat>On-screen Show (4:3)</PresentationFormat>
  <Paragraphs>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</vt:lpstr>
      <vt:lpstr>Wingdings</vt:lpstr>
      <vt:lpstr>Γειτνίαση</vt:lpstr>
      <vt:lpstr>Medizin in Deutschland</vt:lpstr>
      <vt:lpstr>PowerPoint Presentation</vt:lpstr>
      <vt:lpstr>Πρώτα Βήματα</vt:lpstr>
      <vt:lpstr>Τρόπος Εισαγωγής</vt:lpstr>
      <vt:lpstr>Quoten</vt:lpstr>
      <vt:lpstr>Abiturbestenquote</vt:lpstr>
      <vt:lpstr>Wartezeitquote</vt:lpstr>
      <vt:lpstr>Auswahlverfahren (ΑdH)</vt:lpstr>
      <vt:lpstr>Ημερομηνίες ανακοινώσεων</vt:lpstr>
      <vt:lpstr>Εξετάσεις </vt:lpstr>
      <vt:lpstr>Εξετάσεις</vt:lpstr>
      <vt:lpstr>Modellstudiengang</vt:lpstr>
      <vt:lpstr>Charité – Universitätsmedizin Berlin </vt:lpstr>
      <vt:lpstr>Tipps</vt:lpstr>
      <vt:lpstr>Στοιχεία επικοινωνίας 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Medizin in Deutschland</dc:title>
  <dc:creator>Γιωργος Κουλιος</dc:creator>
  <cp:lastModifiedBy>George Koulios</cp:lastModifiedBy>
  <cp:revision>22</cp:revision>
  <dcterms:created xsi:type="dcterms:W3CDTF">2017-03-31T15:18:08Z</dcterms:created>
  <dcterms:modified xsi:type="dcterms:W3CDTF">2018-04-01T01:14:26Z</dcterms:modified>
</cp:coreProperties>
</file>