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1E0EB"/>
          </a:solidFill>
        </a:fill>
      </a:tcStyle>
    </a:wholeTbl>
    <a:band2H>
      <a:tcTxStyle b="def" i="def"/>
      <a:tcStyle>
        <a:tcBdr/>
        <a:fill>
          <a:solidFill>
            <a:srgbClr val="EAF0F5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F3E8D2"/>
          </a:solidFill>
        </a:fill>
      </a:tcStyle>
    </a:wholeTbl>
    <a:band2H>
      <a:tcTxStyle b="def" i="def"/>
      <a:tcStyle>
        <a:tcBdr/>
        <a:fill>
          <a:solidFill>
            <a:srgbClr val="F9F4EA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9D3DE"/>
          </a:solidFill>
        </a:fill>
      </a:tcStyle>
    </a:wholeTbl>
    <a:band2H>
      <a:tcTxStyle b="def" i="def"/>
      <a:tcStyle>
        <a:tcBdr/>
        <a:fill>
          <a:solidFill>
            <a:srgbClr val="EDEAE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D"/>
          </a:solidFill>
        </a:fill>
      </a:tcStyle>
    </a:wholeTbl>
    <a:band2H>
      <a:tcTxStyle b="def" i="def"/>
      <a:tcStyle>
        <a:tcBdr/>
        <a:fill>
          <a:solidFill>
            <a:srgbClr val="86837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6837F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CACDD8"/>
          </a:solidFill>
        </a:fill>
      </a:tcStyle>
    </a:wholeTbl>
    <a:band2H>
      <a:tcTxStyle b="def" i="def"/>
      <a:tcStyle>
        <a:tcBdr/>
        <a:fill>
          <a:solidFill>
            <a:srgbClr val="E6E8ED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508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254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  <a:lvl2pPr marL="758371" indent="-275771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400"/>
            </a:lvl2pPr>
            <a:lvl3pPr marL="1240971" indent="-275771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400"/>
            </a:lvl3pPr>
            <a:lvl4pPr marL="1723571" indent="-275771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400"/>
            </a:lvl4pPr>
            <a:lvl5pPr marL="2206171" indent="-275771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“Type a quote here.”"/>
          <p:cNvSpPr/>
          <p:nvPr>
            <p:ph type="body" sz="quarter" idx="13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pP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13"/>
          </p:nvPr>
        </p:nvSpPr>
        <p:spPr>
          <a:xfrm>
            <a:off x="6719758" y="49908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4"/>
          </p:nvPr>
        </p:nvSpPr>
        <p:spPr>
          <a:xfrm>
            <a:off x="6719758" y="9395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5"/>
          </p:nvPr>
        </p:nvSpPr>
        <p:spPr>
          <a:xfrm>
            <a:off x="979662" y="939800"/>
            <a:ext cx="5499103" cy="7861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hyperlink" Target="mailto:marita.htheo@gmail.com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h_ub_eule.jpg" descr="h_ub_eul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21" name="Studien in Wie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80415">
              <a:defRPr sz="3600">
                <a:effectLst>
                  <a:outerShdw sx="100000" sy="100000" kx="0" ky="0" algn="b" rotWithShape="0" blurRad="12700" dist="12192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t>Studium in Wien</a:t>
            </a:r>
          </a:p>
          <a:p>
            <a:pPr defTabSz="280415">
              <a:defRPr sz="3600">
                <a:effectLst>
                  <a:outerShdw sx="100000" sy="100000" kx="0" ky="0" algn="b" rotWithShape="0" blurRad="12700" dist="12192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t>Σπουδές στη Βιέννη</a:t>
            </a:r>
          </a:p>
        </p:txBody>
      </p:sp>
      <p:sp>
        <p:nvSpPr>
          <p:cNvPr id="122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vienna1.jpg" descr="vienna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49" name="Η ζωή στη Βιέννη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200">
                <a:effectLst>
                  <a:outerShdw sx="100000" sy="100000" kx="0" ky="0" algn="b" rotWithShape="0" blurRad="25400" dist="2413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Η ζωή στη Βιέννη</a:t>
            </a:r>
          </a:p>
        </p:txBody>
      </p:sp>
      <p:sp>
        <p:nvSpPr>
          <p:cNvPr id="150" name="Τα πρώτα βήματα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Τα πρώτα βήματα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Εγγραφή στο πανεπιστήμιο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Εγγραφή στο πανεπιστήμιο</a:t>
            </a:r>
          </a:p>
          <a:p>
            <a:pPr>
              <a:buBlip>
                <a:blip r:embed="rId2"/>
              </a:buBlip>
            </a:pPr>
            <a:r>
              <a:t>Άδεια παραμονής στη χώρα (Meldeamt)</a:t>
            </a:r>
          </a:p>
          <a:p>
            <a:pPr>
              <a:buBlip>
                <a:blip r:embed="rId2"/>
              </a:buBlip>
            </a:pPr>
            <a:r>
              <a:t>Κατοικία:</a:t>
            </a:r>
          </a:p>
          <a:p>
            <a:pPr marL="647700" indent="-647700">
              <a:buSzPct val="100000"/>
              <a:buAutoNum type="alphaUcPeriod" startAt="1"/>
            </a:pPr>
            <a:r>
              <a:t>Φοιτητικές εστίες </a:t>
            </a:r>
          </a:p>
          <a:p>
            <a:pPr marL="555171" indent="-555171">
              <a:spcBef>
                <a:spcPts val="2800"/>
              </a:spcBef>
              <a:buSzPct val="100000"/>
              <a:buAutoNum type="alphaUcPeriod" startAt="1"/>
              <a:defRPr sz="3600"/>
            </a:pPr>
            <a:r>
              <a:t>Wohngemeinschaften (συγκατοίκηση)</a:t>
            </a:r>
          </a:p>
          <a:p>
            <a:pPr marL="555171" indent="-555171">
              <a:spcBef>
                <a:spcPts val="2800"/>
              </a:spcBef>
              <a:buSzPct val="100000"/>
              <a:buAutoNum type="alphaUcPeriod" startAt="1"/>
              <a:defRPr sz="3600"/>
            </a:pPr>
            <a:r>
              <a:t>ιδιωτικά διαμερίσματα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Τηλέφωνο (Α1, Τ-Μobile, Drei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Αυστριακός αριθμός (Α1, Τ-Μobile, Drei)</a:t>
            </a:r>
          </a:p>
          <a:p>
            <a:pPr>
              <a:buBlip>
                <a:blip r:embed="rId2"/>
              </a:buBlip>
            </a:pPr>
            <a:r>
              <a:t>Tραπεζικός λογαριασμός (Bank Austria, Raiffeisenbank, BAWAG, Erste Bank) </a:t>
            </a:r>
          </a:p>
          <a:p>
            <a:pPr>
              <a:buBlip>
                <a:blip r:embed="rId2"/>
              </a:buBlip>
            </a:pPr>
            <a:r>
              <a:t>Ασφάλεια (Ευρωπαϊκή κάρτα ασφάλισης)</a:t>
            </a:r>
          </a:p>
          <a:p>
            <a:pPr>
              <a:buBlip>
                <a:blip r:embed="rId2"/>
              </a:buBlip>
            </a:pPr>
            <a:r>
              <a:t>Eισιτήριο για ΜΜΜ (75 ευρώ ανά 6μηνο για φοιτητές)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022" r="0" b="6022"/>
          <a:stretch>
            <a:fillRect/>
          </a:stretch>
        </p:blipFill>
        <p:spPr>
          <a:xfrm>
            <a:off x="8890000" y="3302000"/>
            <a:ext cx="2362200" cy="3149600"/>
          </a:xfrm>
          <a:prstGeom prst="rect">
            <a:avLst/>
          </a:prstGeom>
        </p:spPr>
      </p:pic>
      <p:sp>
        <p:nvSpPr>
          <p:cNvPr id="157" name="Στοιχεία Επικοινωνία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Στοιχεία Επικοινωνίας</a:t>
            </a:r>
          </a:p>
        </p:txBody>
      </p:sp>
      <p:sp>
        <p:nvSpPr>
          <p:cNvPr id="158" name="Email: marita.htheo@gmail.com…"/>
          <p:cNvSpPr txBox="1"/>
          <p:nvPr>
            <p:ph type="body" sz="half" idx="1"/>
          </p:nvPr>
        </p:nvSpPr>
        <p:spPr>
          <a:xfrm>
            <a:off x="1270000" y="2984500"/>
            <a:ext cx="7514084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Email: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marita.htheo@gmail.com</a:t>
            </a:r>
          </a:p>
          <a:p>
            <a:pPr>
              <a:buBlip>
                <a:blip r:embed="rId3"/>
              </a:buBlip>
            </a:pPr>
            <a:r>
              <a:t>Facebook: Marita Hadjitheodoru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Vienna-Austria-vacanze-relax-pasqua-low-cost-offerte-visite-guidate-altieri-viaggi-tour-operator-last-minute.jpg" descr="Vienna-Austria-vacanze-relax-pasqua-low-cost-offerte-visite-guidate-altieri-viaggi-tour-operator-last-minut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61" name="Ευχαριστώ για την προσοχή σα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5000">
                <a:effectLst>
                  <a:outerShdw sx="100000" sy="100000" kx="0" ky="0" algn="b" rotWithShape="0" blurRad="12700" dist="16764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Ευχαριστώ για την προσοχή σας!</a:t>
            </a:r>
          </a:p>
        </p:txBody>
      </p:sp>
      <p:sp>
        <p:nvSpPr>
          <p:cNvPr id="162" name="Μαρίτα Χατζηθεοδώρου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Μαρίτα Χατζηθεοδώρου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Τα πανεπιστήμια της Βιέννη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6300">
                <a:effectLst>
                  <a:outerShdw sx="100000" sy="100000" kx="0" ky="0" algn="b" rotWithShape="0" blurRad="12700" dist="11811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Τα πανεπιστήμια της Βιέννης</a:t>
            </a:r>
          </a:p>
        </p:txBody>
      </p:sp>
      <p:sp>
        <p:nvSpPr>
          <p:cNvPr id="125" name="Universität Wi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12700" dist="9398" dir="5400000">
                    <a:srgbClr val="FFFFFF"/>
                  </a:outerShdw>
                </a:effectLst>
              </a:defRPr>
            </a:pPr>
            <a:r>
              <a:t>Universität Wien</a:t>
            </a:r>
          </a:p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12700" dist="9398" dir="5400000">
                    <a:srgbClr val="FFFFFF"/>
                  </a:outerShdw>
                </a:effectLst>
              </a:defRPr>
            </a:pPr>
            <a:r>
              <a:t>Technische Universität Wien</a:t>
            </a:r>
          </a:p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12700" dist="9398" dir="5400000">
                    <a:srgbClr val="FFFFFF"/>
                  </a:outerShdw>
                </a:effectLst>
              </a:defRPr>
            </a:pPr>
            <a:r>
              <a:t>Wirtschaftsuniversität Wien</a:t>
            </a:r>
          </a:p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12700" dist="9398" dir="5400000">
                    <a:srgbClr val="FFFFFF"/>
                  </a:outerShdw>
                </a:effectLst>
              </a:defRPr>
            </a:pPr>
            <a:r>
              <a:t>Medizinische Universität Wien </a:t>
            </a:r>
          </a:p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12700" dist="9398" dir="5400000">
                    <a:srgbClr val="FFFFFF"/>
                  </a:outerShdw>
                </a:effectLst>
              </a:defRPr>
            </a:pPr>
            <a:r>
              <a:t>Universität für Bodenkultur</a:t>
            </a:r>
          </a:p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12700" dist="9398" dir="5400000">
                    <a:srgbClr val="FFFFFF"/>
                  </a:outerShdw>
                </a:effectLst>
              </a:defRPr>
            </a:pPr>
            <a:r>
              <a:t>Universität für angewandte Kunst</a:t>
            </a:r>
          </a:p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12700" dist="9398" dir="5400000">
                    <a:srgbClr val="FFFFFF"/>
                  </a:outerShdw>
                </a:effectLst>
              </a:defRPr>
            </a:pPr>
            <a:r>
              <a:t>Akademie der bildenden Künste</a:t>
            </a:r>
          </a:p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12700" dist="9398" dir="5400000">
                    <a:srgbClr val="FFFFFF"/>
                  </a:outerShdw>
                </a:effectLst>
              </a:defRPr>
            </a:pPr>
            <a:r>
              <a:t>Universität für Musik und darstellende Kunst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sm_tu_wien_hauptgebaeude_fa53773417.jpg" descr="csm_tu_wien_hauptgebaeude_fa53773417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2070" y="2997200"/>
            <a:ext cx="4657930" cy="6036016"/>
          </a:xfrm>
          <a:prstGeom prst="rect">
            <a:avLst/>
          </a:prstGeom>
        </p:spPr>
      </p:pic>
      <p:sp>
        <p:nvSpPr>
          <p:cNvPr id="128" name="TU Wi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 Wien</a:t>
            </a:r>
          </a:p>
        </p:txBody>
      </p:sp>
      <p:sp>
        <p:nvSpPr>
          <p:cNvPr id="129" name="Architektur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2042" indent="-352042" defTabSz="490727">
              <a:spcBef>
                <a:spcPts val="2300"/>
              </a:spcBef>
              <a:buBlip>
                <a:blip r:embed="rId3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Architektur</a:t>
            </a:r>
          </a:p>
          <a:p>
            <a:pPr marL="352042" indent="-352042" defTabSz="490727">
              <a:spcBef>
                <a:spcPts val="2300"/>
              </a:spcBef>
              <a:buBlip>
                <a:blip r:embed="rId3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Bauingenieurwesen</a:t>
            </a:r>
          </a:p>
          <a:p>
            <a:pPr marL="352042" indent="-352042" defTabSz="490727">
              <a:spcBef>
                <a:spcPts val="2300"/>
              </a:spcBef>
              <a:buBlip>
                <a:blip r:embed="rId3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Biomedical Engineering</a:t>
            </a:r>
          </a:p>
          <a:p>
            <a:pPr marL="352042" indent="-352042" defTabSz="490727">
              <a:spcBef>
                <a:spcPts val="2300"/>
              </a:spcBef>
              <a:buBlip>
                <a:blip r:embed="rId3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Elektrotechnik</a:t>
            </a:r>
          </a:p>
          <a:p>
            <a:pPr marL="352042" indent="-352042" defTabSz="490727">
              <a:spcBef>
                <a:spcPts val="2300"/>
              </a:spcBef>
              <a:buBlip>
                <a:blip r:embed="rId3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Informatik</a:t>
            </a:r>
          </a:p>
          <a:p>
            <a:pPr marL="352042" indent="-352042" defTabSz="490727">
              <a:spcBef>
                <a:spcPts val="2300"/>
              </a:spcBef>
              <a:buBlip>
                <a:blip r:embed="rId3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Lehramt</a:t>
            </a:r>
          </a:p>
          <a:p>
            <a:pPr marL="352042" indent="-352042" defTabSz="490727">
              <a:spcBef>
                <a:spcPts val="2300"/>
              </a:spcBef>
              <a:buBlip>
                <a:blip r:embed="rId3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Maschinenbau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aumplanung und Raumordnu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100" indent="-419100">
              <a:spcBef>
                <a:spcPts val="2800"/>
              </a:spcBef>
              <a:buBlip>
                <a:blip r:embed="rId2"/>
              </a:buBlip>
              <a:defRPr sz="3600"/>
            </a:pPr>
            <a:r>
              <a:t>Raumplanung und Raumordnung</a:t>
            </a:r>
          </a:p>
          <a:p>
            <a:pPr marL="419100" indent="-419100">
              <a:spcBef>
                <a:spcPts val="2800"/>
              </a:spcBef>
              <a:buBlip>
                <a:blip r:embed="rId2"/>
              </a:buBlip>
              <a:defRPr sz="3600"/>
            </a:pPr>
            <a:r>
              <a:t>Technische Physik</a:t>
            </a:r>
          </a:p>
          <a:p>
            <a:pPr marL="419100" indent="-419100">
              <a:spcBef>
                <a:spcPts val="2800"/>
              </a:spcBef>
              <a:buBlip>
                <a:blip r:embed="rId2"/>
              </a:buBlip>
              <a:defRPr sz="3600"/>
            </a:pPr>
            <a:r>
              <a:t>Technische Chemie</a:t>
            </a:r>
          </a:p>
          <a:p>
            <a:pPr marL="419100" indent="-419100">
              <a:spcBef>
                <a:spcPts val="2800"/>
              </a:spcBef>
              <a:buBlip>
                <a:blip r:embed="rId2"/>
              </a:buBlip>
              <a:defRPr sz="3600"/>
            </a:pPr>
            <a:r>
              <a:t>Technische Mathematik</a:t>
            </a:r>
          </a:p>
          <a:p>
            <a:pPr marL="419100" indent="-419100">
              <a:spcBef>
                <a:spcPts val="2800"/>
              </a:spcBef>
              <a:buBlip>
                <a:blip r:embed="rId2"/>
              </a:buBlip>
              <a:defRPr sz="3600"/>
            </a:pPr>
            <a:r>
              <a:t>Verfahrenstechnik</a:t>
            </a:r>
          </a:p>
          <a:p>
            <a:pPr marL="419100" indent="-419100">
              <a:spcBef>
                <a:spcPts val="2800"/>
              </a:spcBef>
              <a:buBlip>
                <a:blip r:embed="rId2"/>
              </a:buBlip>
              <a:defRPr sz="3600"/>
            </a:pPr>
            <a:r>
              <a:t>Wirtschaftsinformatik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Αρχιτεκτονική -&gt; προϋποθεσει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074">
              <a:defRPr sz="4988">
                <a:effectLst>
                  <a:outerShdw sx="100000" sy="100000" kx="0" ky="0" algn="b" rotWithShape="0" blurRad="10922" dist="939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Προϋποθεσεις για την εκκίνηση των σπουδών</a:t>
            </a:r>
          </a:p>
        </p:txBody>
      </p:sp>
      <p:sp>
        <p:nvSpPr>
          <p:cNvPr id="134" name="κάτοχος απολητηρίου Λυκείου (Πανελλήνιες ή Αbitur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κάτοχος απολυτηρίου Λυκείου (Πανελλήνιες/Αbitur/Μatura)</a:t>
            </a:r>
          </a:p>
          <a:p>
            <a:pPr>
              <a:buBlip>
                <a:blip r:embed="rId2"/>
              </a:buBlip>
            </a:pPr>
            <a:r>
              <a:t>Πιστοποιητικό γνώσης γερμανικών (επίπεδο Β2)</a:t>
            </a:r>
          </a:p>
          <a:p>
            <a:pPr>
              <a:buBlip>
                <a:blip r:embed="rId2"/>
              </a:buBlip>
            </a:pPr>
            <a:r>
              <a:t>Δυνατότητα εκκίνησης σπουδών και χωρίς απολυτήριο εφόσων υπάρχουν τα απαραίτητα δικαιολογητικά ή τα επιθυμητά αποτελέσματα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Οι σπουδέ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5032">
                <a:effectLst>
                  <a:outerShdw sx="100000" sy="100000" kx="0" ky="0" algn="b" rotWithShape="0" blurRad="9398" dist="939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Technische Chemie (Τεχνική Χημεία)</a:t>
            </a:r>
          </a:p>
        </p:txBody>
      </p:sp>
      <p:sp>
        <p:nvSpPr>
          <p:cNvPr id="137" name="3 έτη (Vollstudium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8498" indent="-358498" defTabSz="499724">
              <a:spcBef>
                <a:spcPts val="2300"/>
              </a:spcBef>
              <a:buBlip>
                <a:blip r:embed="rId2"/>
              </a:buBlip>
              <a:defRPr sz="3003">
                <a:effectLst>
                  <a:outerShdw sx="100000" sy="100000" kx="0" ky="0" algn="b" rotWithShape="0" blurRad="23114" dist="10863" dir="5400000">
                    <a:srgbClr val="FFFFFF"/>
                  </a:outerShdw>
                </a:effectLst>
              </a:defRPr>
            </a:pPr>
            <a:r>
              <a:t>Συνδιασμός σπουδών θεωρητικής χημείας και χημικού μηχανικού (μοναδικό στην Ευρώπη)</a:t>
            </a:r>
          </a:p>
          <a:p>
            <a:pPr marL="358498" indent="-358498" defTabSz="499724">
              <a:spcBef>
                <a:spcPts val="2300"/>
              </a:spcBef>
              <a:buBlip>
                <a:blip r:embed="rId2"/>
              </a:buBlip>
              <a:defRPr sz="3003">
                <a:effectLst>
                  <a:outerShdw sx="100000" sy="100000" kx="0" ky="0" algn="b" rotWithShape="0" blurRad="23114" dist="10863" dir="5400000">
                    <a:srgbClr val="FFFFFF"/>
                  </a:outerShdw>
                </a:effectLst>
              </a:defRPr>
            </a:pPr>
            <a:r>
              <a:t>3 έτη (Vollstudium) και 4 έτη (Teilstudium)</a:t>
            </a:r>
          </a:p>
          <a:p>
            <a:pPr marL="358498" indent="-358498" defTabSz="499724">
              <a:spcBef>
                <a:spcPts val="2300"/>
              </a:spcBef>
              <a:buBlip>
                <a:blip r:embed="rId2"/>
              </a:buBlip>
              <a:defRPr sz="3003">
                <a:effectLst>
                  <a:outerShdw sx="100000" sy="100000" kx="0" ky="0" algn="b" rotWithShape="0" blurRad="23114" dist="10863" dir="5400000">
                    <a:srgbClr val="FFFFFF"/>
                  </a:outerShdw>
                </a:effectLst>
              </a:defRPr>
            </a:pPr>
            <a:r>
              <a:t>Μέσος όρος ολοκλήρωσης των σπουδών -&gt; 5,5 χρόνια</a:t>
            </a:r>
          </a:p>
          <a:p>
            <a:pPr marL="358498" indent="-358498" defTabSz="499724">
              <a:spcBef>
                <a:spcPts val="2300"/>
              </a:spcBef>
              <a:buBlip>
                <a:blip r:embed="rId2"/>
              </a:buBlip>
              <a:defRPr sz="3003">
                <a:effectLst>
                  <a:outerShdw sx="100000" sy="100000" kx="0" ky="0" algn="b" rotWithShape="0" blurRad="23114" dist="10863" dir="5400000">
                    <a:srgbClr val="FFFFFF"/>
                  </a:outerShdw>
                </a:effectLst>
              </a:defRPr>
            </a:pPr>
            <a:r>
              <a:t>σύνολο πόντων για την επιτυχή ολοκλήρωση των σπουδών: 180 ECTS</a:t>
            </a:r>
          </a:p>
          <a:p>
            <a:pPr marL="358498" indent="-358498" defTabSz="499724">
              <a:spcBef>
                <a:spcPts val="2300"/>
              </a:spcBef>
              <a:buBlip>
                <a:blip r:embed="rId2"/>
              </a:buBlip>
              <a:defRPr sz="3003">
                <a:effectLst>
                  <a:outerShdw sx="100000" sy="100000" kx="0" ky="0" algn="b" rotWithShape="0" blurRad="23114" dist="10863" dir="5400000">
                    <a:srgbClr val="FFFFFF"/>
                  </a:outerShdw>
                </a:effectLst>
              </a:defRPr>
            </a:pPr>
            <a:r>
              <a:t>ολοκλήρωση με Bachelorarbeit -&gt; κατοχή του Bachelor of Science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δυνατότητα εισαγωγής στη σχολή και στο θερινό και στο χειμερινό εξάμηνο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6736" indent="-356736" defTabSz="431839">
              <a:spcBef>
                <a:spcPts val="2300"/>
              </a:spcBef>
              <a:buBlip>
                <a:blip r:embed="rId2"/>
              </a:buBlip>
              <a:defRPr sz="3072">
                <a:effectLst>
                  <a:outerShdw sx="100000" sy="100000" kx="0" ky="0" algn="b" rotWithShape="0" blurRad="24384" dist="9387" dir="5400000">
                    <a:srgbClr val="FFFFFF"/>
                  </a:outerShdw>
                </a:effectLst>
              </a:defRPr>
            </a:pPr>
            <a:r>
              <a:t>δυνατότητα εισαγωγής στη σχολή και στο θερινό και στο χειμερινό εξάμηνο</a:t>
            </a:r>
          </a:p>
          <a:p>
            <a:pPr marL="356736" indent="-356736" defTabSz="431839">
              <a:spcBef>
                <a:spcPts val="2300"/>
              </a:spcBef>
              <a:buBlip>
                <a:blip r:embed="rId2"/>
              </a:buBlip>
              <a:defRPr sz="3072">
                <a:effectLst>
                  <a:outerShdw sx="100000" sy="100000" kx="0" ky="0" algn="b" rotWithShape="0" blurRad="24384" dist="9387" dir="5400000">
                    <a:srgbClr val="FFFFFF"/>
                  </a:outerShdw>
                </a:effectLst>
              </a:defRPr>
            </a:pPr>
            <a:r>
              <a:t>Εξετάσεις: Πρακτική εξάσκηση (εργαστήρια) και γραπτές ή προφορικές εξετάσεις</a:t>
            </a:r>
          </a:p>
          <a:p>
            <a:pPr marL="356736" indent="-356736" defTabSz="431839">
              <a:spcBef>
                <a:spcPts val="2300"/>
              </a:spcBef>
              <a:buBlip>
                <a:blip r:embed="rId2"/>
              </a:buBlip>
              <a:defRPr sz="3072">
                <a:effectLst>
                  <a:outerShdw sx="100000" sy="100000" kx="0" ky="0" algn="b" rotWithShape="0" blurRad="24384" dist="9387" dir="5400000">
                    <a:srgbClr val="FFFFFF"/>
                  </a:outerShdw>
                </a:effectLst>
              </a:defRPr>
            </a:pPr>
            <a:r>
              <a:t>3 προσπάθειες, σε περίπτωση αποτυχίας ακολουθεί εξέταση με διόρθωση από επιτροπή (μέχρι 2 φορές)</a:t>
            </a:r>
          </a:p>
          <a:p>
            <a:pPr marL="356736" indent="-356736" defTabSz="431839">
              <a:spcBef>
                <a:spcPts val="2300"/>
              </a:spcBef>
              <a:buBlip>
                <a:blip r:embed="rId2"/>
              </a:buBlip>
              <a:defRPr sz="3072">
                <a:effectLst>
                  <a:outerShdw sx="100000" sy="100000" kx="0" ky="0" algn="b" rotWithShape="0" blurRad="24384" dist="9387" dir="5400000">
                    <a:srgbClr val="FFFFFF"/>
                  </a:outerShdw>
                </a:effectLst>
              </a:defRPr>
            </a:pPr>
            <a:r>
              <a:t>Σε περίπτωση 5απλής αποτυχίας -&gt; απαγόρευση σπουδών του ίδιου κλάδου σε οποιοδήποτε αυστριακό πανεπιστήμιο</a:t>
            </a:r>
          </a:p>
          <a:p>
            <a:pPr marL="356736" indent="-356736" defTabSz="431839">
              <a:spcBef>
                <a:spcPts val="2300"/>
              </a:spcBef>
              <a:buBlip>
                <a:blip r:embed="rId2"/>
              </a:buBlip>
              <a:defRPr sz="3072">
                <a:effectLst>
                  <a:outerShdw sx="100000" sy="100000" kx="0" ky="0" algn="b" rotWithShape="0" blurRad="24384" dist="9387" dir="5400000">
                    <a:srgbClr val="FFFFFF"/>
                  </a:outerShdw>
                </a:effectLst>
              </a:defRPr>
            </a:pPr>
            <a:r>
              <a:t>Δυνατότητα συνέχισης των σπουδών (Master &amp; Phd)</a:t>
            </a:r>
          </a:p>
          <a:p>
            <a:pPr marL="356736" indent="-356736" defTabSz="431839">
              <a:spcBef>
                <a:spcPts val="2300"/>
              </a:spcBef>
              <a:buBlip>
                <a:blip r:embed="rId2"/>
              </a:buBlip>
              <a:defRPr sz="3072">
                <a:effectLst>
                  <a:outerShdw sx="100000" sy="100000" kx="0" ky="0" algn="b" rotWithShape="0" blurRad="24384" dist="9387" dir="5400000">
                    <a:srgbClr val="FFFFFF"/>
                  </a:outerShdw>
                </a:effectLst>
              </a:defRPr>
            </a:pPr>
            <a:r>
              <a:t>εγγραφή μέσω ίντερνετ και αποστολή εγγράφων ταχυδρομικά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Module</a:t>
            </a:r>
          </a:p>
        </p:txBody>
      </p:sp>
      <p:sp>
        <p:nvSpPr>
          <p:cNvPr id="142" name="Grundlagen des Entwerfend und Planens…"/>
          <p:cNvSpPr txBox="1"/>
          <p:nvPr>
            <p:ph type="body" idx="1"/>
          </p:nvPr>
        </p:nvSpPr>
        <p:spPr>
          <a:xfrm>
            <a:off x="927100" y="2997200"/>
            <a:ext cx="10464800" cy="5715000"/>
          </a:xfrm>
          <a:prstGeom prst="rect">
            <a:avLst/>
          </a:prstGeom>
        </p:spPr>
        <p:txBody>
          <a:bodyPr numCol="2" spcCol="523240"/>
          <a:lstStyle/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Naturwissenschaftliche Grundlagen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Anorganische Chemie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Chemische Grundlagen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Organische Chemie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Analytische Chemie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Physikalische Chemie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Chemische Technologien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Verfahrenstechnik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Biochemie und Biotechnologie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Synthesechemie</a:t>
            </a:r>
          </a:p>
          <a:p>
            <a:pPr marL="352042" indent="-352042" defTabSz="490727">
              <a:spcBef>
                <a:spcPts val="2300"/>
              </a:spcBef>
              <a:buBlip>
                <a:blip r:embed="rId2"/>
              </a:buBlip>
              <a:defRPr sz="3000">
                <a:effectLst>
                  <a:outerShdw sx="100000" sy="100000" kx="0" ky="0" algn="b" rotWithShape="0" blurRad="25400" dist="10668" dir="5400000">
                    <a:srgbClr val="FFFFFF"/>
                  </a:outerShdw>
                </a:effectLst>
              </a:defRPr>
            </a:pPr>
            <a:r>
              <a:t>Wahlmodul (Wahlpflichtfächer, Wahlfächer)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6" t="668" r="166" b="668"/>
          <a:stretch>
            <a:fillRect/>
          </a:stretch>
        </p:blipFill>
        <p:spPr>
          <a:xfrm>
            <a:off x="1667872" y="5031199"/>
            <a:ext cx="9434992" cy="3808349"/>
          </a:xfrm>
          <a:prstGeom prst="rect">
            <a:avLst/>
          </a:prstGeom>
        </p:spPr>
      </p:pic>
      <p:sp>
        <p:nvSpPr>
          <p:cNvPr id="145" name="Προϋποθέσεις για την ολοκλήρωση των σπουδών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4964">
                <a:effectLst>
                  <a:outerShdw sx="100000" sy="100000" kx="0" ky="0" algn="b" rotWithShape="0" blurRad="9271" dist="9271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Προϋποθέσεις για την ολοκλήρωση των σπουδών</a:t>
            </a:r>
          </a:p>
        </p:txBody>
      </p:sp>
      <p:sp>
        <p:nvSpPr>
          <p:cNvPr id="146" name="STEOP (Studieneingangs- und Orientierungsphase)…"/>
          <p:cNvSpPr txBox="1"/>
          <p:nvPr>
            <p:ph type="body" sz="quarter" idx="1"/>
          </p:nvPr>
        </p:nvSpPr>
        <p:spPr>
          <a:xfrm>
            <a:off x="851727" y="2984500"/>
            <a:ext cx="11301346" cy="1922603"/>
          </a:xfrm>
          <a:prstGeom prst="rect">
            <a:avLst/>
          </a:prstGeom>
        </p:spPr>
        <p:txBody>
          <a:bodyPr/>
          <a:lstStyle/>
          <a:p>
            <a:pPr marL="331089" indent="-331089" defTabSz="461518">
              <a:spcBef>
                <a:spcPts val="2200"/>
              </a:spcBef>
              <a:buBlip>
                <a:blip r:embed="rId3"/>
              </a:buBlip>
              <a:defRPr sz="2844">
                <a:effectLst>
                  <a:outerShdw sx="100000" sy="100000" kx="0" ky="0" algn="b" rotWithShape="0" blurRad="20066" dist="10033" dir="5400000">
                    <a:srgbClr val="FFFFFF"/>
                  </a:outerShdw>
                </a:effectLst>
              </a:defRPr>
            </a:pPr>
            <a:r>
              <a:t>STEOP (Studieneingangs- und Orientierungsphase)</a:t>
            </a:r>
          </a:p>
          <a:p>
            <a:pPr marL="331089" indent="-331089" defTabSz="461518">
              <a:spcBef>
                <a:spcPts val="2200"/>
              </a:spcBef>
              <a:buBlip>
                <a:blip r:embed="rId3"/>
              </a:buBlip>
              <a:defRPr sz="2844">
                <a:effectLst>
                  <a:outerShdw sx="100000" sy="100000" kx="0" ky="0" algn="b" rotWithShape="0" blurRad="20066" dist="10033" dir="5400000">
                    <a:srgbClr val="FFFFFF"/>
                  </a:outerShdw>
                </a:effectLst>
              </a:defRPr>
            </a:pPr>
            <a:r>
              <a:t>Επιτυχής ολοκλήρωση των εξετάσεων πριν την έναρξη του αντίστοιχου εργαστηρίου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86837F"/>
      </a:dk1>
      <a:lt1>
        <a:srgbClr val="073E86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