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88" r:id="rId3"/>
    <p:sldId id="268" r:id="rId4"/>
    <p:sldId id="269" r:id="rId5"/>
    <p:sldId id="270" r:id="rId6"/>
    <p:sldId id="292" r:id="rId7"/>
    <p:sldId id="266" r:id="rId8"/>
    <p:sldId id="267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291" r:id="rId33"/>
    <p:sldId id="265" r:id="rId34"/>
    <p:sldId id="2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s Athanassiou" userId="ac4eee68bd602a71" providerId="LiveId" clId="{85958858-34DF-4CC4-A4BC-83D9D083E4FB}"/>
    <pc:docChg chg="delSld">
      <pc:chgData name="Nikos Athanassiou" userId="ac4eee68bd602a71" providerId="LiveId" clId="{85958858-34DF-4CC4-A4BC-83D9D083E4FB}" dt="2019-03-11T15:20:37.420" v="7" actId="2696"/>
      <pc:docMkLst>
        <pc:docMk/>
      </pc:docMkLst>
      <pc:sldChg chg="del">
        <pc:chgData name="Nikos Athanassiou" userId="ac4eee68bd602a71" providerId="LiveId" clId="{85958858-34DF-4CC4-A4BC-83D9D083E4FB}" dt="2019-03-11T15:20:37.183" v="0" actId="2696"/>
        <pc:sldMkLst>
          <pc:docMk/>
          <pc:sldMk cId="4086318143" sldId="256"/>
        </pc:sldMkLst>
      </pc:sldChg>
      <pc:sldChg chg="del">
        <pc:chgData name="Nikos Athanassiou" userId="ac4eee68bd602a71" providerId="LiveId" clId="{85958858-34DF-4CC4-A4BC-83D9D083E4FB}" dt="2019-03-11T15:20:37.230" v="1" actId="2696"/>
        <pc:sldMkLst>
          <pc:docMk/>
          <pc:sldMk cId="65387913" sldId="257"/>
        </pc:sldMkLst>
      </pc:sldChg>
      <pc:sldChg chg="del">
        <pc:chgData name="Nikos Athanassiou" userId="ac4eee68bd602a71" providerId="LiveId" clId="{85958858-34DF-4CC4-A4BC-83D9D083E4FB}" dt="2019-03-11T15:20:37.267" v="2" actId="2696"/>
        <pc:sldMkLst>
          <pc:docMk/>
          <pc:sldMk cId="435107037" sldId="258"/>
        </pc:sldMkLst>
      </pc:sldChg>
      <pc:sldChg chg="del">
        <pc:chgData name="Nikos Athanassiou" userId="ac4eee68bd602a71" providerId="LiveId" clId="{85958858-34DF-4CC4-A4BC-83D9D083E4FB}" dt="2019-03-11T15:20:37.306" v="3" actId="2696"/>
        <pc:sldMkLst>
          <pc:docMk/>
          <pc:sldMk cId="3878345401" sldId="259"/>
        </pc:sldMkLst>
      </pc:sldChg>
      <pc:sldChg chg="del">
        <pc:chgData name="Nikos Athanassiou" userId="ac4eee68bd602a71" providerId="LiveId" clId="{85958858-34DF-4CC4-A4BC-83D9D083E4FB}" dt="2019-03-11T15:20:37.326" v="4" actId="2696"/>
        <pc:sldMkLst>
          <pc:docMk/>
          <pc:sldMk cId="3893744643" sldId="260"/>
        </pc:sldMkLst>
      </pc:sldChg>
      <pc:sldChg chg="del">
        <pc:chgData name="Nikos Athanassiou" userId="ac4eee68bd602a71" providerId="LiveId" clId="{85958858-34DF-4CC4-A4BC-83D9D083E4FB}" dt="2019-03-11T15:20:37.357" v="5" actId="2696"/>
        <pc:sldMkLst>
          <pc:docMk/>
          <pc:sldMk cId="2095534983" sldId="261"/>
        </pc:sldMkLst>
      </pc:sldChg>
      <pc:sldChg chg="del">
        <pc:chgData name="Nikos Athanassiou" userId="ac4eee68bd602a71" providerId="LiveId" clId="{85958858-34DF-4CC4-A4BC-83D9D083E4FB}" dt="2019-03-11T15:20:37.389" v="6" actId="2696"/>
        <pc:sldMkLst>
          <pc:docMk/>
          <pc:sldMk cId="1991832368" sldId="262"/>
        </pc:sldMkLst>
      </pc:sldChg>
      <pc:sldChg chg="del">
        <pc:chgData name="Nikos Athanassiou" userId="ac4eee68bd602a71" providerId="LiveId" clId="{85958858-34DF-4CC4-A4BC-83D9D083E4FB}" dt="2019-03-11T15:20:37.420" v="7" actId="2696"/>
        <pc:sldMkLst>
          <pc:docMk/>
          <pc:sldMk cId="1227634636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8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7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32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4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8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5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8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8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B849D7-2A4F-46CE-988B-942A15B6772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5218-9A10-42A0-91C7-E023174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3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de/url?sa=i&amp;rct=j&amp;q=&amp;esrc=s&amp;source=images&amp;cd=&amp;cad=rja&amp;uact=8&amp;ved=2ahUKEwj72tuPlpHaAhUBElAKHd81DXcQjRx6BAgAEAU&amp;url=http://page.math.tu-berlin.de/~kant/ants/map.html&amp;psig=AOvVaw01MoMjlGsSt9LMRqYip2OW&amp;ust=152240053142386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8F0124-711D-4213-8A0A-3ED436975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Μετά τις πανελλαδικές</a:t>
            </a:r>
            <a:br>
              <a:rPr lang="el-GR" dirty="0"/>
            </a:br>
            <a:r>
              <a:rPr lang="el-GR" dirty="0"/>
              <a:t>εξετάσεις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AADB095-4FA9-4D40-8B84-5FD620F9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84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72220-FE82-4D05-BC3E-D9B5A432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03F52E-3CF1-4E57-9D31-98A4A2E31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l-GR" sz="3200" dirty="0"/>
              <a:t> 1200€ </a:t>
            </a:r>
            <a:r>
              <a:rPr lang="de-DE" sz="3200" dirty="0"/>
              <a:t>warme Miete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200" dirty="0"/>
              <a:t>  400€ Nebenkosten/Monat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200" dirty="0"/>
              <a:t>  365€ Semesterticket BVG/Semester 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675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31D7BE-5C76-475C-8F96-2649C479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274" y="480445"/>
            <a:ext cx="2317631" cy="480613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 err="1"/>
              <a:t>Direktzugang</a:t>
            </a:r>
            <a:r>
              <a:rPr lang="en-US" sz="2000" b="1" dirty="0"/>
              <a:t>: 2026</a:t>
            </a:r>
            <a:endParaRPr lang="en-US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358539-AD9C-4DAE-8047-705E3E49D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63" t="33324" r="27975" b="24211"/>
          <a:stretch/>
        </p:blipFill>
        <p:spPr>
          <a:xfrm>
            <a:off x="862550" y="1108090"/>
            <a:ext cx="10466900" cy="57499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6CE7E0-BAD7-4A58-91F4-9D49A62B2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8" t="24654" r="34500" b="63561"/>
          <a:stretch/>
        </p:blipFill>
        <p:spPr>
          <a:xfrm>
            <a:off x="0" y="-1176"/>
            <a:ext cx="8713304" cy="12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31D7BE-5C76-475C-8F96-2649C479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274" y="480445"/>
            <a:ext cx="2317631" cy="480613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 err="1"/>
              <a:t>Direktzugang</a:t>
            </a:r>
            <a:r>
              <a:rPr lang="en-US" sz="2000" b="1" dirty="0"/>
              <a:t>: 2026</a:t>
            </a:r>
            <a:endParaRPr lang="en-US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DE3C1E-04BD-43F9-A374-0C9ADD033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14793" r="28923" b="44367"/>
          <a:stretch/>
        </p:blipFill>
        <p:spPr>
          <a:xfrm>
            <a:off x="833053" y="1210613"/>
            <a:ext cx="10525893" cy="56765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2ED0DA-CE0D-48D6-B2BC-0355A6629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8" t="24654" r="34500" b="63561"/>
          <a:stretch/>
        </p:blipFill>
        <p:spPr>
          <a:xfrm>
            <a:off x="0" y="-1176"/>
            <a:ext cx="8713304" cy="12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9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31D7BE-5C76-475C-8F96-2649C479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274" y="480445"/>
            <a:ext cx="2317631" cy="480613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 err="1"/>
              <a:t>Direktzugang</a:t>
            </a:r>
            <a:r>
              <a:rPr lang="en-US" sz="2000" b="1" dirty="0"/>
              <a:t>: 2026</a:t>
            </a:r>
            <a:endParaRPr lang="en-US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C2BE4C-CA26-423D-A771-0C1AC7D90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4" t="54987" r="28730" b="4173"/>
          <a:stretch/>
        </p:blipFill>
        <p:spPr>
          <a:xfrm>
            <a:off x="807026" y="1056068"/>
            <a:ext cx="10577948" cy="57046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995FB4-9E73-483D-8220-9D15C2177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8" t="24654" r="34500" b="63561"/>
          <a:stretch/>
        </p:blipFill>
        <p:spPr>
          <a:xfrm>
            <a:off x="0" y="-1176"/>
            <a:ext cx="8713304" cy="12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1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31D7BE-5C76-475C-8F96-2649C479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274" y="480445"/>
            <a:ext cx="2317631" cy="480613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 err="1"/>
              <a:t>Direktzugang</a:t>
            </a:r>
            <a:r>
              <a:rPr lang="en-US" sz="2000" b="1" dirty="0"/>
              <a:t>: 2026</a:t>
            </a:r>
            <a:endParaRPr lang="en-US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E38F02-43CA-46DB-B58B-DD8E84372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3" t="58465" r="28533" b="4184"/>
          <a:stretch/>
        </p:blipFill>
        <p:spPr>
          <a:xfrm>
            <a:off x="814057" y="1210613"/>
            <a:ext cx="10563885" cy="51669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FA27C3-A486-4D67-AB4F-DBBC0C3AC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8" t="24654" r="34500" b="63561"/>
          <a:stretch/>
        </p:blipFill>
        <p:spPr>
          <a:xfrm>
            <a:off x="0" y="-1176"/>
            <a:ext cx="8713304" cy="12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9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31D7BE-5C76-475C-8F96-2649C479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274" y="480445"/>
            <a:ext cx="2317631" cy="480613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 err="1"/>
              <a:t>Direktzugang</a:t>
            </a:r>
            <a:r>
              <a:rPr lang="en-US" sz="2000" b="1" dirty="0"/>
              <a:t>: 2026</a:t>
            </a:r>
            <a:endParaRPr lang="en-US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1C17D3-A372-421A-B10E-11894FF54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3" t="15042" r="28533" b="45834"/>
          <a:stretch/>
        </p:blipFill>
        <p:spPr>
          <a:xfrm>
            <a:off x="867339" y="1210613"/>
            <a:ext cx="10457321" cy="53576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62DD18-EAB9-4E3D-97EE-6CFB08AA8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8" t="24654" r="34500" b="63561"/>
          <a:stretch/>
        </p:blipFill>
        <p:spPr>
          <a:xfrm>
            <a:off x="0" y="-1176"/>
            <a:ext cx="8713304" cy="12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03B14-9D03-4BCA-95C1-5CB1F9AA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1499616"/>
          </a:xfrm>
        </p:spPr>
        <p:txBody>
          <a:bodyPr/>
          <a:lstStyle/>
          <a:p>
            <a:r>
              <a:rPr lang="de-DE" dirty="0"/>
              <a:t>Informatik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AFC130-9194-4691-9A6B-A3F1CA24E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2" t="14137" r="8400" b="16291"/>
          <a:stretch/>
        </p:blipFill>
        <p:spPr>
          <a:xfrm>
            <a:off x="1331870" y="1383635"/>
            <a:ext cx="9104590" cy="54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9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55269-48C8-4F6C-A2D3-8475D0FD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</p:spPr>
        <p:txBody>
          <a:bodyPr/>
          <a:lstStyle/>
          <a:p>
            <a:r>
              <a:rPr lang="de-DE" dirty="0"/>
              <a:t>Wirtschaftsinformatik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17D9D2-83CB-46E7-A18E-35F59AB2B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22140" r="1230" b="10750"/>
          <a:stretch/>
        </p:blipFill>
        <p:spPr>
          <a:xfrm>
            <a:off x="590721" y="1173418"/>
            <a:ext cx="10586885" cy="56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5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59F74-A549-4BEF-8800-87C0D401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nhaltsplatzhalter 4" descr="Ein Bild, das Himmel, Gebäude, draußen, Gras enthält.&#10;&#10;Mit sehr hoher Zuverlässigkeit generierte Beschreibung">
            <a:extLst>
              <a:ext uri="{FF2B5EF4-FFF2-40B4-BE49-F238E27FC236}">
                <a16:creationId xmlns:a16="http://schemas.microsoft.com/office/drawing/2014/main" id="{2A66DA7C-9139-4F93-B5FE-D5492E4D4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596" y="2082466"/>
            <a:ext cx="9922808" cy="2693067"/>
          </a:xfrm>
        </p:spPr>
      </p:pic>
    </p:spTree>
    <p:extLst>
      <p:ext uri="{BB962C8B-B14F-4D97-AF65-F5344CB8AC3E}">
        <p14:creationId xmlns:p14="http://schemas.microsoft.com/office/powerpoint/2010/main" val="303397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D19013E-E25E-4096-A21D-F0685A0D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3E3DCD-622F-4439-BAE2-3DC11493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κάνω πριν την εγγραφή στο πανεπιστήμιο;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57E95E-49DA-4D10-B9E3-829E39190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Παραλαβή απολυτηρίου λυκείου καθώς και </a:t>
            </a:r>
            <a:r>
              <a:rPr lang="en-US" dirty="0"/>
              <a:t>Abitur</a:t>
            </a:r>
          </a:p>
          <a:p>
            <a:pPr lvl="1"/>
            <a:r>
              <a:rPr lang="el-GR" dirty="0"/>
              <a:t>Αποκεντρωμένη διοίκηση Αττικής  (</a:t>
            </a:r>
            <a:r>
              <a:rPr lang="el-GR" dirty="0" err="1"/>
              <a:t>Κατεχάκη</a:t>
            </a:r>
            <a:r>
              <a:rPr lang="el-GR" dirty="0"/>
              <a:t> 56, 115 25 ) (σφραγίδα Χάγης)</a:t>
            </a:r>
          </a:p>
          <a:p>
            <a:pPr lvl="1"/>
            <a:r>
              <a:rPr lang="el-GR" dirty="0"/>
              <a:t>Μεταφραστική υπηρεσία (105 54, </a:t>
            </a:r>
            <a:r>
              <a:rPr lang="el-GR" dirty="0" err="1"/>
              <a:t>Αρίωνος</a:t>
            </a:r>
            <a:r>
              <a:rPr lang="el-GR" dirty="0"/>
              <a:t>)</a:t>
            </a:r>
          </a:p>
          <a:p>
            <a:r>
              <a:rPr lang="el-GR" dirty="0"/>
              <a:t>Ανανέωση διεθνούς κάρτας υγείας</a:t>
            </a:r>
          </a:p>
          <a:p>
            <a:pPr lvl="1"/>
            <a:r>
              <a:rPr lang="el-GR" dirty="0"/>
              <a:t>Αποστολή της σε γερμανικό ασφαλιστικό ταμείο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AOK)</a:t>
            </a:r>
            <a:endParaRPr lang="el-GR" dirty="0"/>
          </a:p>
          <a:p>
            <a:pPr lvl="1"/>
            <a:r>
              <a:rPr lang="en-US" dirty="0" err="1"/>
              <a:t>Krankenversicherungsnachweis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706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0563F-EE8D-42E9-B8B6-7AB54CFC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7CD315-2019-45B1-88BC-E8FB76A9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6027F0-A1C9-49AB-9A79-012E8C63C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8E758-22DD-43F6-B6C9-220C8999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45A9F4-314F-4FD7-BAA1-E54F2572F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91A480-4C45-4296-A7C9-65BA12DA8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5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33D88-D4EA-4853-982D-7A01B215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23E53-6A9B-4506-8D4D-9E22CE95F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7AFDA4-1F42-4DFE-A1D3-1E6658865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4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C4F31-D3A8-4F35-980D-DA7EE0E1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C59260-461E-4AAC-94C1-3605034B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4F3D8C-2C43-4790-B844-06383667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9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65" y="2917767"/>
            <a:ext cx="10268500" cy="2268884"/>
          </a:xfrm>
        </p:spPr>
        <p:txBody>
          <a:bodyPr/>
          <a:lstStyle/>
          <a:p>
            <a:r>
              <a:rPr lang="en-US" dirty="0" err="1"/>
              <a:t>Chemieingenierwesen</a:t>
            </a:r>
            <a:r>
              <a:rPr lang="en-US" dirty="0"/>
              <a:t> (</a:t>
            </a:r>
            <a:r>
              <a:rPr lang="en-US" dirty="0" err="1"/>
              <a:t>oder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Verfahrenstechnik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65" y="4613564"/>
            <a:ext cx="8946541" cy="1601584"/>
          </a:xfrm>
        </p:spPr>
        <p:txBody>
          <a:bodyPr/>
          <a:lstStyle/>
          <a:p>
            <a:r>
              <a:rPr lang="el-GR" dirty="0"/>
              <a:t>Γεώργιος Πανόπουλος</a:t>
            </a:r>
          </a:p>
          <a:p>
            <a:r>
              <a:rPr lang="el-GR" dirty="0"/>
              <a:t>1</a:t>
            </a:r>
            <a:r>
              <a:rPr lang="el-GR" baseline="30000" dirty="0"/>
              <a:t>ο</a:t>
            </a:r>
            <a:r>
              <a:rPr lang="el-GR" dirty="0"/>
              <a:t> εξάμηνο </a:t>
            </a:r>
          </a:p>
          <a:p>
            <a:r>
              <a:rPr lang="en-US" dirty="0"/>
              <a:t>TU Berlin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5648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49" y="78646"/>
            <a:ext cx="9404723" cy="1400530"/>
          </a:xfrm>
        </p:spPr>
        <p:txBody>
          <a:bodyPr/>
          <a:lstStyle/>
          <a:p>
            <a:r>
              <a:rPr lang="en-US" dirty="0" err="1"/>
              <a:t>Studienordnung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7" y="922713"/>
            <a:ext cx="9676015" cy="5702531"/>
          </a:xfrm>
        </p:spPr>
      </p:pic>
    </p:spTree>
    <p:extLst>
      <p:ext uri="{BB962C8B-B14F-4D97-AF65-F5344CB8AC3E}">
        <p14:creationId xmlns:p14="http://schemas.microsoft.com/office/powerpoint/2010/main" val="1202272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75" y="87286"/>
            <a:ext cx="9404723" cy="1400530"/>
          </a:xfrm>
        </p:spPr>
        <p:txBody>
          <a:bodyPr/>
          <a:lstStyle/>
          <a:p>
            <a:r>
              <a:rPr lang="en-US" dirty="0" err="1"/>
              <a:t>Studienordnung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7" y="922713"/>
            <a:ext cx="9676015" cy="5702531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1180408" y="4979324"/>
            <a:ext cx="1546167" cy="756458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618509" y="5403273"/>
            <a:ext cx="1487978" cy="530629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023360" y="4560919"/>
            <a:ext cx="1495033" cy="755074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478087" y="4979324"/>
            <a:ext cx="1454728" cy="954578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6941127" y="4902436"/>
            <a:ext cx="1363287" cy="608902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8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35" y="87286"/>
            <a:ext cx="9404723" cy="1400530"/>
          </a:xfrm>
        </p:spPr>
        <p:txBody>
          <a:bodyPr/>
          <a:lstStyle/>
          <a:p>
            <a:r>
              <a:rPr lang="de-DE" dirty="0"/>
              <a:t>Studienordnung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7" y="922713"/>
            <a:ext cx="9676015" cy="570253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6733309" y="1487815"/>
            <a:ext cx="3133897" cy="144657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733308" y="3956858"/>
            <a:ext cx="1745673" cy="10723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733308" y="5386647"/>
            <a:ext cx="3067397" cy="10972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28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22" y="95271"/>
            <a:ext cx="9404723" cy="1400530"/>
          </a:xfrm>
        </p:spPr>
        <p:txBody>
          <a:bodyPr/>
          <a:lstStyle/>
          <a:p>
            <a:r>
              <a:rPr lang="de-DE" dirty="0"/>
              <a:t>Studienordnung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2" y="910649"/>
            <a:ext cx="9676014" cy="5689656"/>
          </a:xfrm>
        </p:spPr>
      </p:pic>
      <p:sp>
        <p:nvSpPr>
          <p:cNvPr id="5" name="Frame 4"/>
          <p:cNvSpPr/>
          <p:nvPr/>
        </p:nvSpPr>
        <p:spPr>
          <a:xfrm>
            <a:off x="3998422" y="5843848"/>
            <a:ext cx="2967643" cy="640080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55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Εργαστήρια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2" y="1440371"/>
            <a:ext cx="3094616" cy="41261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82" y="1440371"/>
            <a:ext cx="3097432" cy="4129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7267" r="-825" b="12411"/>
          <a:stretch/>
        </p:blipFill>
        <p:spPr>
          <a:xfrm>
            <a:off x="4123162" y="1440371"/>
            <a:ext cx="3399856" cy="42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437-C2B8-4C52-AA27-05B4436F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004AF5-C473-43A2-B1F9-188B25FD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DC829D-DAED-4520-BE96-01CB7D8F2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78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89" y="244900"/>
            <a:ext cx="9404723" cy="1400530"/>
          </a:xfrm>
        </p:spPr>
        <p:txBody>
          <a:bodyPr/>
          <a:lstStyle/>
          <a:p>
            <a:r>
              <a:rPr lang="el-GR" dirty="0"/>
              <a:t>Πως να αντιμετωπίσετε το πρώτο εξάμηνο.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22" y="1953491"/>
            <a:ext cx="10085618" cy="3125587"/>
          </a:xfrm>
        </p:spPr>
        <p:txBody>
          <a:bodyPr/>
          <a:lstStyle/>
          <a:p>
            <a:r>
              <a:rPr lang="el-GR" sz="2400" dirty="0"/>
              <a:t>Διαλέξεις </a:t>
            </a:r>
            <a:r>
              <a:rPr lang="en-US" sz="2400" dirty="0"/>
              <a:t>-&gt; </a:t>
            </a:r>
            <a:r>
              <a:rPr lang="el-GR" sz="2400" dirty="0"/>
              <a:t>Οριακά προαιρετικές</a:t>
            </a:r>
          </a:p>
          <a:p>
            <a:r>
              <a:rPr lang="en-US" sz="2400" dirty="0" err="1"/>
              <a:t>Tutorium</a:t>
            </a:r>
            <a:r>
              <a:rPr lang="en-US" sz="2400" dirty="0"/>
              <a:t> -&gt; </a:t>
            </a:r>
            <a:r>
              <a:rPr lang="el-GR" sz="2400" dirty="0"/>
              <a:t>Χωρίς αυτά δεν έχει</a:t>
            </a:r>
          </a:p>
          <a:p>
            <a:r>
              <a:rPr lang="el-GR" sz="2400" dirty="0"/>
              <a:t>Διάβασμα</a:t>
            </a:r>
            <a:r>
              <a:rPr lang="en-US" sz="2400" dirty="0"/>
              <a:t>: ISIS -&gt; </a:t>
            </a:r>
            <a:r>
              <a:rPr lang="en-US" sz="2400" dirty="0" err="1"/>
              <a:t>Modul</a:t>
            </a:r>
            <a:r>
              <a:rPr lang="en-US" sz="2400" dirty="0"/>
              <a:t> -&gt; </a:t>
            </a:r>
            <a:r>
              <a:rPr lang="en-US" sz="2400" dirty="0" err="1"/>
              <a:t>Skript</a:t>
            </a:r>
            <a:r>
              <a:rPr lang="en-US" sz="2400" dirty="0"/>
              <a:t> </a:t>
            </a:r>
            <a:r>
              <a:rPr lang="el-GR" sz="2400" dirty="0"/>
              <a:t>και</a:t>
            </a:r>
            <a:r>
              <a:rPr lang="en-US" sz="2400" dirty="0"/>
              <a:t> </a:t>
            </a:r>
            <a:r>
              <a:rPr lang="de-DE" sz="2400" dirty="0"/>
              <a:t>Begleitmaterial</a:t>
            </a:r>
            <a:endParaRPr lang="el-GR" sz="2400" dirty="0"/>
          </a:p>
          <a:p>
            <a:r>
              <a:rPr lang="el-GR" sz="2400" dirty="0"/>
              <a:t>Μεθοδικότητα</a:t>
            </a:r>
            <a:endParaRPr lang="de-DE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88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90945"/>
            <a:ext cx="9027622" cy="6409113"/>
          </a:xfrm>
        </p:spPr>
      </p:pic>
      <p:sp>
        <p:nvSpPr>
          <p:cNvPr id="6" name="Frame 5"/>
          <p:cNvSpPr/>
          <p:nvPr/>
        </p:nvSpPr>
        <p:spPr>
          <a:xfrm>
            <a:off x="3516284" y="5128953"/>
            <a:ext cx="5644341" cy="9310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71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3893FC-12B8-42F4-B27A-A4E9B4512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MATHEMATIK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DBF5A3-6E2A-4341-B722-DEAC1DD25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err="1"/>
              <a:t>Γαλανησ</a:t>
            </a:r>
            <a:r>
              <a:rPr lang="el-GR" dirty="0"/>
              <a:t> </a:t>
            </a:r>
            <a:r>
              <a:rPr lang="el-GR" dirty="0" err="1"/>
              <a:t>Θεοδωροσ</a:t>
            </a:r>
            <a:endParaRPr lang="en-US" dirty="0"/>
          </a:p>
          <a:p>
            <a:r>
              <a:rPr lang="el-GR" dirty="0"/>
              <a:t>1</a:t>
            </a:r>
            <a:r>
              <a:rPr lang="en-US" dirty="0"/>
              <a:t>.</a:t>
            </a:r>
            <a:r>
              <a:rPr lang="el-GR" dirty="0"/>
              <a:t> Εξάμηνο</a:t>
            </a:r>
          </a:p>
          <a:p>
            <a:r>
              <a:rPr lang="en-US" dirty="0"/>
              <a:t>TU Berlin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2159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B282F-24F0-48A4-A559-C030A47F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dirty="0"/>
              <a:t>Studiengänge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4A6F82-2A28-4208-91A3-D6B1D3D99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err="1"/>
              <a:t>Mathematik</a:t>
            </a:r>
            <a:endParaRPr lang="en-US" sz="4400" dirty="0"/>
          </a:p>
          <a:p>
            <a:endParaRPr lang="en-US" sz="4400" dirty="0"/>
          </a:p>
          <a:p>
            <a:r>
              <a:rPr lang="en-US" sz="4400" dirty="0" err="1"/>
              <a:t>Wirtschaftsmathematik</a:t>
            </a:r>
            <a:endParaRPr lang="en-US" sz="4400" dirty="0"/>
          </a:p>
          <a:p>
            <a:endParaRPr lang="en-US" sz="4400" dirty="0"/>
          </a:p>
          <a:p>
            <a:r>
              <a:rPr lang="en-US" sz="4400" dirty="0" err="1"/>
              <a:t>Technomathematik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0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68ADC4-F7E8-45A8-8719-7B767002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Unterschiede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DA9763-2159-4059-A89B-1A97FCA42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Technomathematik</a:t>
            </a:r>
            <a:endParaRPr lang="en-US" dirty="0"/>
          </a:p>
          <a:p>
            <a:pPr lvl="1"/>
            <a:r>
              <a:rPr lang="de-DE" dirty="0"/>
              <a:t>Technisches Gebiet</a:t>
            </a:r>
          </a:p>
          <a:p>
            <a:pPr lvl="1"/>
            <a:r>
              <a:rPr lang="de-DE" dirty="0"/>
              <a:t>Praktikum</a:t>
            </a:r>
            <a:endParaRPr lang="en-US" dirty="0"/>
          </a:p>
          <a:p>
            <a:r>
              <a:rPr lang="en-US" dirty="0" err="1"/>
              <a:t>Wirtschaftsmathematik</a:t>
            </a:r>
            <a:endParaRPr lang="en-US" dirty="0"/>
          </a:p>
          <a:p>
            <a:pPr lvl="1"/>
            <a:r>
              <a:rPr lang="de-DE" dirty="0"/>
              <a:t>Wirtschaftswissenschaften</a:t>
            </a:r>
            <a:endParaRPr lang="en-US" dirty="0"/>
          </a:p>
          <a:p>
            <a:r>
              <a:rPr lang="en-US" dirty="0" err="1"/>
              <a:t>Mathematik</a:t>
            </a:r>
            <a:endParaRPr lang="en-US" dirty="0"/>
          </a:p>
          <a:p>
            <a:pPr lvl="1"/>
            <a:r>
              <a:rPr lang="en-US" dirty="0" err="1"/>
              <a:t>Nebenfach</a:t>
            </a:r>
            <a:endParaRPr lang="de-DE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7167525-E56B-45BF-8F93-57855ECF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11" y="2130258"/>
            <a:ext cx="6882553" cy="259748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8E47F0-8E28-4378-9491-5B4780CC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311" y="2130258"/>
            <a:ext cx="6882553" cy="259748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DCF3B08-0B03-42E4-9C08-21469598F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310" y="2130259"/>
            <a:ext cx="6882553" cy="25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C8D53-8C39-4DD0-A985-3B5F0E69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F963EB-A466-4B33-A160-04C63CEA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A24CBC-F5D9-4EF5-8EE9-F17AF8F9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5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D1093-AB93-4C1F-8DEE-865BCC37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Checkliste</a:t>
            </a:r>
            <a:r>
              <a:rPr lang="en-US" dirty="0"/>
              <a:t>(</a:t>
            </a:r>
            <a:r>
              <a:rPr lang="el-GR" dirty="0"/>
              <a:t>με</a:t>
            </a:r>
            <a:r>
              <a:rPr lang="en-US" dirty="0"/>
              <a:t> NC)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88B8C6-CC00-4B11-8E87-9270A62D1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l-GR" sz="3200" dirty="0"/>
              <a:t>εγγραφή μέσω του </a:t>
            </a:r>
            <a:r>
              <a:rPr lang="en-US" sz="3200" dirty="0" err="1"/>
              <a:t>Hochschulstart</a:t>
            </a:r>
            <a:endParaRPr lang="el-GR" sz="3200" dirty="0"/>
          </a:p>
          <a:p>
            <a:pPr lvl="1"/>
            <a:r>
              <a:rPr lang="el-GR" sz="2800" dirty="0"/>
              <a:t>Από το </a:t>
            </a:r>
            <a:r>
              <a:rPr lang="en-US" sz="2800" dirty="0" err="1"/>
              <a:t>Hochschulstart</a:t>
            </a:r>
            <a:r>
              <a:rPr lang="en-US" sz="2800" dirty="0"/>
              <a:t>: </a:t>
            </a:r>
            <a:r>
              <a:rPr lang="en-US" sz="2800" dirty="0" err="1"/>
              <a:t>Zulassungsbescheid</a:t>
            </a:r>
            <a:r>
              <a:rPr lang="en-US" sz="2800" dirty="0"/>
              <a:t>(</a:t>
            </a:r>
            <a:r>
              <a:rPr lang="el-GR" sz="2800" dirty="0"/>
              <a:t>φωτοτυπία)</a:t>
            </a:r>
          </a:p>
          <a:p>
            <a:r>
              <a:rPr lang="el-GR" sz="3200" dirty="0"/>
              <a:t> Φωτοτυπία ταυτότητας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/>
              <a:t> </a:t>
            </a:r>
            <a:r>
              <a:rPr lang="en-US" sz="3200" dirty="0"/>
              <a:t>Abitur: </a:t>
            </a:r>
            <a:r>
              <a:rPr lang="el-GR" sz="3200" dirty="0"/>
              <a:t>όλα τα χαρτιά που δίνονται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/>
              <a:t> Μεταφρασμένο απολυτήριο λυκείου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/>
              <a:t> </a:t>
            </a:r>
            <a:r>
              <a:rPr lang="en-US" sz="3200" dirty="0" err="1"/>
              <a:t>Antrag</a:t>
            </a:r>
            <a:r>
              <a:rPr lang="en-US" sz="3200" dirty="0"/>
              <a:t> auf </a:t>
            </a:r>
            <a:r>
              <a:rPr lang="en-US" sz="3200" dirty="0" err="1"/>
              <a:t>Immatrikulation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err="1"/>
              <a:t>Krankenversicherungsausweis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/>
              <a:t>Φωτοτυπία απόδειξης πληρωμής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000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D1093-AB93-4C1F-8DEE-865BCC37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Checkliste</a:t>
            </a:r>
            <a:r>
              <a:rPr lang="en-US" dirty="0"/>
              <a:t>(</a:t>
            </a:r>
            <a:r>
              <a:rPr lang="el-GR" dirty="0"/>
              <a:t>χωρίς </a:t>
            </a:r>
            <a:r>
              <a:rPr lang="en-US" dirty="0"/>
              <a:t>NC)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88B8C6-CC00-4B11-8E87-9270A62D1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l-GR" sz="3200" strike="sngStrike" dirty="0"/>
              <a:t>εγγραφή μέσω του </a:t>
            </a:r>
            <a:r>
              <a:rPr lang="en-US" sz="3200" strike="sngStrike" dirty="0" err="1"/>
              <a:t>Hochschulstart</a:t>
            </a:r>
            <a:endParaRPr lang="el-GR" sz="3200" strike="sngStrike" dirty="0"/>
          </a:p>
          <a:p>
            <a:pPr lvl="1"/>
            <a:r>
              <a:rPr lang="el-GR" sz="2800" strike="sngStrike" dirty="0"/>
              <a:t>Από το </a:t>
            </a:r>
            <a:r>
              <a:rPr lang="en-US" sz="2800" strike="sngStrike" dirty="0" err="1"/>
              <a:t>Hochschulstart</a:t>
            </a:r>
            <a:r>
              <a:rPr lang="en-US" sz="2800" strike="sngStrike" dirty="0"/>
              <a:t>: </a:t>
            </a:r>
            <a:r>
              <a:rPr lang="en-US" sz="2800" strike="sngStrike" dirty="0" err="1"/>
              <a:t>Zulassungsbescheid</a:t>
            </a:r>
            <a:r>
              <a:rPr lang="en-US" sz="2800" strike="sngStrike" dirty="0"/>
              <a:t>(</a:t>
            </a:r>
            <a:r>
              <a:rPr lang="el-GR" sz="2800" strike="sngStrike" dirty="0"/>
              <a:t>φωτοτυπία)</a:t>
            </a:r>
          </a:p>
          <a:p>
            <a:r>
              <a:rPr lang="el-GR" sz="3200" dirty="0"/>
              <a:t> Φωτοτυπία ταυτότητας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/>
              <a:t> </a:t>
            </a:r>
            <a:r>
              <a:rPr lang="en-US" sz="3200" dirty="0"/>
              <a:t>Abitur: </a:t>
            </a:r>
            <a:r>
              <a:rPr lang="el-GR" sz="3200" dirty="0"/>
              <a:t>όλα τα χαρτιά που δίνονται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/>
              <a:t> Μεταφρασμένο απολυτήριο λυκείου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/>
              <a:t> </a:t>
            </a:r>
            <a:r>
              <a:rPr lang="en-US" sz="3200" dirty="0" err="1"/>
              <a:t>Antrag</a:t>
            </a:r>
            <a:r>
              <a:rPr lang="en-US" sz="3200" dirty="0"/>
              <a:t> auf </a:t>
            </a:r>
            <a:r>
              <a:rPr lang="en-US" sz="3200" dirty="0" err="1"/>
              <a:t>Immatrikulation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err="1"/>
              <a:t>Krankenversicherungsausweis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/>
              <a:t>Φωτοτυπία απόδειξης πληρωμής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102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B7D91-6896-4D59-A3C0-92895D03D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584463" cy="3329581"/>
          </a:xfrm>
        </p:spPr>
        <p:txBody>
          <a:bodyPr/>
          <a:lstStyle/>
          <a:p>
            <a:r>
              <a:rPr lang="en-US" sz="6600" dirty="0"/>
              <a:t>WIRTSCHAFTSINFORMATIK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FF2727-9BBB-41B6-8AE4-4378EFD39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2400" dirty="0"/>
              <a:t>Διονύσιος Κλάδης</a:t>
            </a:r>
            <a:endParaRPr lang="en-US" sz="2400" dirty="0"/>
          </a:p>
          <a:p>
            <a:r>
              <a:rPr lang="el-GR" sz="2400" dirty="0"/>
              <a:t>1</a:t>
            </a:r>
            <a:r>
              <a:rPr lang="en-US" sz="2400" dirty="0"/>
              <a:t>.</a:t>
            </a:r>
            <a:r>
              <a:rPr lang="el-GR" sz="2400" dirty="0"/>
              <a:t> Εξάμηνο</a:t>
            </a:r>
          </a:p>
          <a:p>
            <a:r>
              <a:rPr lang="en-US" sz="2400" dirty="0"/>
              <a:t>TU Berlin</a:t>
            </a:r>
          </a:p>
        </p:txBody>
      </p:sp>
    </p:spTree>
    <p:extLst>
      <p:ext uri="{BB962C8B-B14F-4D97-AF65-F5344CB8AC3E}">
        <p14:creationId xmlns:p14="http://schemas.microsoft.com/office/powerpoint/2010/main" val="8143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34845-4AFE-4F0D-B2CF-253F4529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E4A5E5-6DAC-4FF4-BB26-58610C156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u berlin">
            <a:hlinkClick r:id="rId2"/>
            <a:extLst>
              <a:ext uri="{FF2B5EF4-FFF2-40B4-BE49-F238E27FC236}">
                <a16:creationId xmlns:a16="http://schemas.microsoft.com/office/drawing/2014/main" id="{227D4C50-F67A-4544-84E6-CED7F654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18403"/>
            <a:ext cx="10297551" cy="662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1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74234-05A7-4683-B636-A7C30BF4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nhaltsplatzhalter 4" descr="Ein Bild, das Himmel, Gras, draußen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0F45BA3B-3D61-4C55-AD8A-634BCF248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434" y="153720"/>
            <a:ext cx="9789131" cy="6550560"/>
          </a:xfrm>
        </p:spPr>
      </p:pic>
    </p:spTree>
    <p:extLst>
      <p:ext uri="{BB962C8B-B14F-4D97-AF65-F5344CB8AC3E}">
        <p14:creationId xmlns:p14="http://schemas.microsoft.com/office/powerpoint/2010/main" val="361941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203</TotalTime>
  <Words>244</Words>
  <Application>Microsoft Office PowerPoint</Application>
  <PresentationFormat>Ευρεία οθόνη</PresentationFormat>
  <Paragraphs>75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Wingdings 3</vt:lpstr>
      <vt:lpstr>Ιόν</vt:lpstr>
      <vt:lpstr>Μετά τις πανελλαδικές εξετάσεις</vt:lpstr>
      <vt:lpstr>Τι κάνω πριν την εγγραφή στο πανεπιστήμιο;</vt:lpstr>
      <vt:lpstr>Παρουσίαση του PowerPoint</vt:lpstr>
      <vt:lpstr>Παρουσίαση του PowerPoint</vt:lpstr>
      <vt:lpstr>Checkliste(με NC)</vt:lpstr>
      <vt:lpstr>Checkliste(χωρίς NC)</vt:lpstr>
      <vt:lpstr>WIRTSCHAFTSINFORMATIK</vt:lpstr>
      <vt:lpstr>Παρουσίαση του PowerPoint</vt:lpstr>
      <vt:lpstr>Παρουσίαση του PowerPoint</vt:lpstr>
      <vt:lpstr>KOSTEN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Informatik</vt:lpstr>
      <vt:lpstr>Wirtschaftsinformatik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Chemieingenierwesen (oder) Verfahrenstechnik</vt:lpstr>
      <vt:lpstr>Studienordnung</vt:lpstr>
      <vt:lpstr>Studienordnung</vt:lpstr>
      <vt:lpstr>Studienordnung</vt:lpstr>
      <vt:lpstr>Studienordnung</vt:lpstr>
      <vt:lpstr>Εργαστήρια </vt:lpstr>
      <vt:lpstr>Πως να αντιμετωπίσετε το πρώτο εξάμηνο.</vt:lpstr>
      <vt:lpstr>Παρουσίαση του PowerPoint</vt:lpstr>
      <vt:lpstr>MATHEMATIK</vt:lpstr>
      <vt:lpstr>Studiengänge</vt:lpstr>
      <vt:lpstr>Unterschiede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   MW</dc:title>
  <dc:creator>argyris mantas</dc:creator>
  <cp:lastModifiedBy>Nikos Athanassiou</cp:lastModifiedBy>
  <cp:revision>29</cp:revision>
  <dcterms:created xsi:type="dcterms:W3CDTF">2018-03-29T08:52:59Z</dcterms:created>
  <dcterms:modified xsi:type="dcterms:W3CDTF">2019-03-11T15:20:42Z</dcterms:modified>
</cp:coreProperties>
</file>