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88163" cy="10020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180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9102-ACF1-42F6-B902-16934BECC2BD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719F1-5FE1-4F43-A633-CB57CD65C2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95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719F1-5FE1-4F43-A633-CB57CD65C2B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73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D67038-4F41-4947-9E9A-7805E667D49A}" type="datetimeFigureOut">
              <a:rPr lang="el-GR" smtClean="0"/>
              <a:t>1/4/2018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2D22DF7-E849-4A73-9B95-C36C4E845EC0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Αποτέλεσμα εικόνας για tum münch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11" name="Gruppieren 10"/>
          <p:cNvGrpSpPr/>
          <p:nvPr/>
        </p:nvGrpSpPr>
        <p:grpSpPr>
          <a:xfrm>
            <a:off x="0" y="7937"/>
            <a:ext cx="9179827" cy="6229375"/>
            <a:chOff x="0" y="7937"/>
            <a:chExt cx="9179827" cy="6229375"/>
          </a:xfrm>
        </p:grpSpPr>
        <p:sp>
          <p:nvSpPr>
            <p:cNvPr id="6" name="AutoShape 10" descr="Αποτέλεσμα εικόνας για tum münchen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" name="AutoShape 12" descr="Αποτέλεσμα εικόνας για tum münchen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899592" y="1268760"/>
              <a:ext cx="8280235" cy="4968552"/>
              <a:chOff x="899592" y="1268760"/>
              <a:chExt cx="8280235" cy="4968552"/>
            </a:xfrm>
          </p:grpSpPr>
          <p:pic>
            <p:nvPicPr>
              <p:cNvPr id="1026" name="Picture 2" descr="logo-colour-rgb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0312" y="4060204"/>
                <a:ext cx="1076325" cy="1177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hteck 3"/>
              <p:cNvSpPr/>
              <p:nvPr/>
            </p:nvSpPr>
            <p:spPr>
              <a:xfrm>
                <a:off x="899592" y="5437093"/>
                <a:ext cx="7634238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l-GR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Υποβάλλοντας αίτηση για γερμανικά Πανεπιστήμια </a:t>
                </a:r>
              </a:p>
              <a:p>
                <a:pPr algn="r"/>
                <a:r>
                  <a:rPr lang="el-GR" sz="2200" b="1" dirty="0" smtClean="0">
                    <a:solidFill>
                      <a:schemeClr val="bg2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Γενικές πληροφορίες, πρακτικά ζητήματα, διαδικασίες</a:t>
                </a:r>
                <a:endParaRPr lang="el-GR" sz="2200" b="1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28" name="Picture 4" descr="Αποτέλεσμα εικόνας για studente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248" y="1268760"/>
                <a:ext cx="2339752" cy="1695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Αποτέλεσμα εικόνας για universitä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0580" y="1268760"/>
                <a:ext cx="2483668" cy="16954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1268760"/>
                <a:ext cx="2375579" cy="169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8760"/>
              <a:ext cx="2364406" cy="1695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248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Στατιστικά στοιχεία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Από 76 αποφοίτους, το σχολικό έτος 2016-2017:</a:t>
            </a:r>
          </a:p>
          <a:p>
            <a:r>
              <a:rPr lang="el-GR" dirty="0" smtClean="0"/>
              <a:t>43 Γερμανία </a:t>
            </a:r>
          </a:p>
          <a:p>
            <a:r>
              <a:rPr lang="el-GR" dirty="0" smtClean="0"/>
              <a:t>27 Ελλάδα </a:t>
            </a:r>
          </a:p>
          <a:p>
            <a:r>
              <a:rPr lang="el-GR" dirty="0" smtClean="0"/>
              <a:t>3 Αγγλία </a:t>
            </a:r>
          </a:p>
          <a:p>
            <a:r>
              <a:rPr lang="el-GR" dirty="0" smtClean="0"/>
              <a:t>2 Ελβετία </a:t>
            </a:r>
          </a:p>
          <a:p>
            <a:r>
              <a:rPr lang="el-GR" dirty="0" smtClean="0"/>
              <a:t>1 Αυστρία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79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τους 43 που σπουδάζουν στη Γερμανία:</a:t>
            </a:r>
            <a:br>
              <a:rPr lang="el-GR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26 Βερολίνο </a:t>
            </a:r>
          </a:p>
          <a:p>
            <a:r>
              <a:rPr lang="el-GR" dirty="0" smtClean="0"/>
              <a:t>7 Μόναχο </a:t>
            </a:r>
          </a:p>
          <a:p>
            <a:r>
              <a:rPr lang="el-GR" dirty="0" smtClean="0"/>
              <a:t>5 Καρλσρουη</a:t>
            </a:r>
          </a:p>
          <a:p>
            <a:r>
              <a:rPr lang="el-GR" dirty="0" smtClean="0"/>
              <a:t>Φοιτούν επίσης απόφοιτοι μας στο Ντίσελντορφ, στη Χαϊδελβέργη, στο Άαχεν, στη Στουτγάρδη κ.α.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03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-colour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530" y="6034186"/>
            <a:ext cx="5381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1</a:t>
            </a:r>
            <a:r>
              <a:rPr lang="el-GR" b="1" baseline="30000" dirty="0" smtClean="0"/>
              <a:t>ο</a:t>
            </a:r>
            <a:r>
              <a:rPr lang="el-GR" b="1" dirty="0" smtClean="0"/>
              <a:t> στάδιο: Ηλεκτρονική υποβολή αίτησης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23528" y="125946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Πριν από την ταχυδρομική υποβολή του μεταφρασμένου Απολυτηρίου και των άλλων εντύπων που αποτελούν τον «φάκελο υποψηφιότητας» του/της αποφοίτου οι μαθητές/ μαθήτριες της Γ’ Λυκείου </a:t>
            </a:r>
            <a:r>
              <a:rPr lang="el-GR" b="1" dirty="0" smtClean="0"/>
              <a:t>πρέπει να πραγματοποιήσουν την ηλεκτρονική αίτηση </a:t>
            </a:r>
            <a:r>
              <a:rPr lang="el-GR" dirty="0" smtClean="0"/>
              <a:t>για το/ τα Πανεπιστήμιο/-α στο σχολείο. </a:t>
            </a:r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n-US" dirty="0" smtClean="0"/>
              <a:t>DSA </a:t>
            </a:r>
            <a:r>
              <a:rPr lang="el-GR" dirty="0" smtClean="0"/>
              <a:t>τους υποστηρίζει σε αυτό με τον εξής τρόπο: </a:t>
            </a:r>
          </a:p>
          <a:p>
            <a:endParaRPr lang="el-GR" dirty="0"/>
          </a:p>
          <a:p>
            <a:r>
              <a:rPr lang="el-GR" dirty="0" smtClean="0"/>
              <a:t>&gt; Διατίθενται οι δύο αίθουσες υπολογιστών για δύο (2) ημέρες.</a:t>
            </a:r>
          </a:p>
          <a:p>
            <a:r>
              <a:rPr lang="el-GR" dirty="0" smtClean="0"/>
              <a:t>&gt; Οι μαθητές/ -</a:t>
            </a:r>
            <a:r>
              <a:rPr lang="el-GR" dirty="0" err="1" smtClean="0"/>
              <a:t>τριες</a:t>
            </a:r>
            <a:r>
              <a:rPr lang="el-GR" dirty="0" smtClean="0"/>
              <a:t> προσέρχονται και με την καθοδήγηση Γερμανών καθηγητών πλοηγούνται στην πλατφόρμα </a:t>
            </a:r>
            <a:r>
              <a:rPr lang="en-US" dirty="0" err="1" smtClean="0"/>
              <a:t>Hochschulstart</a:t>
            </a:r>
            <a:r>
              <a:rPr lang="el-GR" dirty="0" smtClean="0"/>
              <a:t>. </a:t>
            </a:r>
          </a:p>
          <a:p>
            <a:r>
              <a:rPr lang="el-GR" dirty="0" smtClean="0"/>
              <a:t>&gt; Στη συνέχεια πραγματοποιούν την ηλεκτρονική τους αίτηση.</a:t>
            </a:r>
          </a:p>
          <a:p>
            <a:endParaRPr lang="el-GR" dirty="0" smtClean="0"/>
          </a:p>
          <a:p>
            <a:r>
              <a:rPr lang="el-GR" dirty="0" smtClean="0"/>
              <a:t>&gt; Για το έτος </a:t>
            </a:r>
            <a:r>
              <a:rPr lang="el-GR" b="1" dirty="0" smtClean="0"/>
              <a:t>2017-18</a:t>
            </a:r>
            <a:r>
              <a:rPr lang="el-GR" dirty="0" smtClean="0"/>
              <a:t> οι ημέρες αυτές έχουν προγραμματιστεί για τις </a:t>
            </a:r>
            <a:r>
              <a:rPr lang="el-GR" b="1" dirty="0" smtClean="0"/>
              <a:t>25 - 27 Ιουνίου</a:t>
            </a:r>
            <a:r>
              <a:rPr lang="el-G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08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2</a:t>
            </a:r>
            <a:r>
              <a:rPr lang="el-GR" b="1" baseline="30000" dirty="0" smtClean="0"/>
              <a:t>ο</a:t>
            </a:r>
            <a:r>
              <a:rPr lang="el-GR" b="1" dirty="0" smtClean="0"/>
              <a:t> στάδιο: Ταχυδρομική αποστολή «φακέλου υποψηφιότητας»</a:t>
            </a:r>
          </a:p>
        </p:txBody>
      </p:sp>
      <p:pic>
        <p:nvPicPr>
          <p:cNvPr id="5" name="Picture 2" descr="logo-colour-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530" y="6034186"/>
            <a:ext cx="5381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3528" y="112474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Συμπληρωματικά της ηλεκτρονικής αίτησης οι μαθητές/ -</a:t>
            </a:r>
            <a:r>
              <a:rPr lang="el-GR" dirty="0" err="1" smtClean="0"/>
              <a:t>τριες</a:t>
            </a:r>
            <a:r>
              <a:rPr lang="el-GR" dirty="0" smtClean="0"/>
              <a:t> ενδέχεται να χρειάζεται να αποστείλουν τον «φάκελο υποψηφιότητας» και ταχυδρομικά.</a:t>
            </a:r>
            <a:r>
              <a:rPr lang="de-DE" dirty="0" smtClean="0"/>
              <a:t> </a:t>
            </a:r>
            <a:r>
              <a:rPr lang="el-GR" dirty="0" smtClean="0"/>
              <a:t>Τα απαιτούμενα έγγραφα μπορεί να διαφέρουν από Πανεπιστήμιο σε Πανεπιστήμιο. </a:t>
            </a:r>
            <a:endParaRPr lang="de-DE" dirty="0" smtClean="0"/>
          </a:p>
          <a:p>
            <a:r>
              <a:rPr lang="el-GR" u="sng" dirty="0" smtClean="0"/>
              <a:t>Ενδεικτικά</a:t>
            </a:r>
            <a:r>
              <a:rPr lang="el-GR" dirty="0" smtClean="0"/>
              <a:t> παραθέτουμε ποια έγγραφα ζητά από τους υποψήφιους σπουδαστές  το Πολυτεχνείο του Μονάχου (</a:t>
            </a:r>
            <a:r>
              <a:rPr lang="en-US" dirty="0" smtClean="0"/>
              <a:t>T</a:t>
            </a:r>
            <a:r>
              <a:rPr lang="de-DE" dirty="0" err="1" smtClean="0"/>
              <a:t>echnische</a:t>
            </a:r>
            <a:r>
              <a:rPr lang="de-DE" dirty="0" smtClean="0"/>
              <a:t> Universität München):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&gt; </a:t>
            </a:r>
            <a:r>
              <a:rPr lang="el-GR" b="1" dirty="0" smtClean="0"/>
              <a:t>Επικυρωμένη μετάφραση του Απολυτηρίου Λυκείου</a:t>
            </a:r>
            <a:r>
              <a:rPr lang="el-GR" dirty="0" smtClean="0"/>
              <a:t> </a:t>
            </a:r>
          </a:p>
          <a:p>
            <a:r>
              <a:rPr lang="el-GR" dirty="0" smtClean="0"/>
              <a:t>&gt; Επικυρωμένο (από το σχολείο) αντίγραφο του </a:t>
            </a:r>
            <a:r>
              <a:rPr lang="en-US" dirty="0" smtClean="0"/>
              <a:t>Abitur.</a:t>
            </a:r>
          </a:p>
          <a:p>
            <a:r>
              <a:rPr lang="en-US" dirty="0" smtClean="0"/>
              <a:t>&gt; </a:t>
            </a:r>
            <a:r>
              <a:rPr lang="el-GR" dirty="0" smtClean="0"/>
              <a:t>Επικυρωμένο (από το σχολείο) αντίγραφο του </a:t>
            </a:r>
            <a:r>
              <a:rPr lang="en-US" dirty="0" err="1" smtClean="0"/>
              <a:t>Sprachdiplom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&gt; </a:t>
            </a:r>
            <a:r>
              <a:rPr lang="el-GR" dirty="0" smtClean="0"/>
              <a:t>Βεβαίωση (από το σχολείο) διεξαγωγής Πρακτικής Άσκησης (Α’ Λυκείου) ή άλλης Πρακτικής που μπορεί ο μαθητής/ η μαθήτρια να έχει πραγματοποιήσει ανεξάρτητα από το σχολείο.</a:t>
            </a:r>
          </a:p>
          <a:p>
            <a:r>
              <a:rPr lang="el-GR" dirty="0" smtClean="0"/>
              <a:t>&gt; Βεβαίωση συμμετοχής σε λοιπές δράσεις, π.χ. εθελοντικές ενέργειες, αθλητικούς αγώνες, σχολικούς διαγωνισμούς (σε γερμανική ή αγγλική γλώσσα).</a:t>
            </a:r>
          </a:p>
          <a:p>
            <a:r>
              <a:rPr lang="el-GR" dirty="0" smtClean="0"/>
              <a:t>&gt; Βιογραφικό, σύντομη έκθεση για το κίνητρο επιλογής των συγκεκριμένων σπουδών. </a:t>
            </a:r>
          </a:p>
          <a:p>
            <a:r>
              <a:rPr lang="el-GR" dirty="0" smtClean="0"/>
              <a:t>&gt; Υπογεγραμμένη από τον υποψήφιο αίτηση σπουδών (την βρίσκουμε στο </a:t>
            </a:r>
            <a:r>
              <a:rPr lang="en-US" dirty="0" smtClean="0"/>
              <a:t>site</a:t>
            </a:r>
            <a:r>
              <a:rPr lang="el-GR" dirty="0" smtClean="0"/>
              <a:t> του Πανεπιστημίου). </a:t>
            </a:r>
            <a:r>
              <a:rPr lang="en-US" dirty="0" smtClean="0"/>
              <a:t>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* </a:t>
            </a:r>
            <a:r>
              <a:rPr lang="el-GR" i="1" dirty="0" smtClean="0">
                <a:solidFill>
                  <a:srgbClr val="FF0000"/>
                </a:solidFill>
              </a:rPr>
              <a:t>Διορία αποστολής: 15 Ιουλίου 2018 </a:t>
            </a:r>
          </a:p>
        </p:txBody>
      </p:sp>
    </p:spTree>
    <p:extLst>
      <p:ext uri="{BB962C8B-B14F-4D97-AF65-F5344CB8AC3E}">
        <p14:creationId xmlns:p14="http://schemas.microsoft.com/office/powerpoint/2010/main" val="3071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Σημαντικές παρατηρήσεις για τα στάδια 1 και 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1701963"/>
            <a:ext cx="84969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&gt; Στην πλοήγηση στις ιστοσελίδες των Πανεπιστημίων, </a:t>
            </a:r>
            <a:r>
              <a:rPr lang="el-GR" b="1" u="sng" dirty="0" smtClean="0"/>
              <a:t>μένουμε στο πεδίο «Υποψήφιοι από την Γερμανία» (</a:t>
            </a:r>
            <a:r>
              <a:rPr lang="de-DE" b="1" u="sng" dirty="0" smtClean="0"/>
              <a:t>Bewerber aus Deutschlan</a:t>
            </a:r>
            <a:r>
              <a:rPr lang="de-DE" b="1" dirty="0" smtClean="0"/>
              <a:t>d)</a:t>
            </a:r>
            <a:r>
              <a:rPr lang="de-DE" dirty="0" smtClean="0"/>
              <a:t>. </a:t>
            </a:r>
            <a:r>
              <a:rPr lang="el-GR" dirty="0" smtClean="0"/>
              <a:t>Δεν μπαίνουμε στο πεδίο «Υποψήφιοι από το εξωτερικό», καθώς οι τελειόφοιτοι της Γερμανικής Σχολής Αθηνών και κάτοχοι </a:t>
            </a:r>
            <a:r>
              <a:rPr lang="en-US" dirty="0" smtClean="0"/>
              <a:t>Abitur </a:t>
            </a:r>
            <a:r>
              <a:rPr lang="el-GR" dirty="0" smtClean="0"/>
              <a:t>θεωρούνται ισότιμοι με τους Υποψηφίους από την Γερμανία.</a:t>
            </a:r>
          </a:p>
          <a:p>
            <a:endParaRPr lang="el-GR" i="1" dirty="0" smtClean="0"/>
          </a:p>
          <a:p>
            <a:r>
              <a:rPr lang="el-GR" i="1" dirty="0" smtClean="0"/>
              <a:t>&gt; </a:t>
            </a:r>
            <a:r>
              <a:rPr lang="el-GR" dirty="0" smtClean="0"/>
              <a:t>Ή έκδοση του Απολυτηρίου ΔΕΝ συναρτάται πια από την δημοσιοποίηση των βαθμών των Πανελλαδικών Εξετάσεων, όπως παλαιότερα. Επομένως δεν είναι πιθανό να μην προλάβουν οι υποψήφιοι/-ες τις προβλεπόμενες διαδικασίες (αποστολή μεταφρασμένου απολυτηρίου και άλλων εγγράφων).</a:t>
            </a:r>
          </a:p>
          <a:p>
            <a:endParaRPr lang="el-GR" b="1" dirty="0" smtClean="0"/>
          </a:p>
          <a:p>
            <a:r>
              <a:rPr lang="el-GR" dirty="0"/>
              <a:t>&gt; Στον «φάκελο υποψηφιότητας» </a:t>
            </a:r>
            <a:r>
              <a:rPr lang="el-GR" b="1" dirty="0"/>
              <a:t>δεν περιλαμβάνουμε πρωτότυπα έγγραφα</a:t>
            </a:r>
            <a:r>
              <a:rPr lang="el-GR" dirty="0"/>
              <a:t>, μόνο  αντίγραφα. Από αυτά, επίσημη μετάφραση και σφραγίδα Χάγης χρειάζεται μόνο το Απολυτήριο Λυκείου (βλ. επόμενη διαφάνεια). </a:t>
            </a:r>
          </a:p>
          <a:p>
            <a:endParaRPr lang="el-GR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36" y="6021288"/>
            <a:ext cx="53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0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3</a:t>
            </a:r>
            <a:r>
              <a:rPr lang="el-GR" b="1" baseline="30000" dirty="0" smtClean="0"/>
              <a:t>ο</a:t>
            </a:r>
            <a:r>
              <a:rPr lang="el-GR" b="1" dirty="0" smtClean="0"/>
              <a:t> στάδιο: Απολυτήριο Λυκείου – Μετάφραση και Σφραγίδα Χάγης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125946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u="sng" dirty="0" smtClean="0"/>
              <a:t>Τρία (3) βήματα: </a:t>
            </a:r>
          </a:p>
          <a:p>
            <a:pPr lvl="0"/>
            <a:endParaRPr lang="el-GR" dirty="0"/>
          </a:p>
          <a:p>
            <a:pPr marL="342900" lvl="0" indent="-342900">
              <a:buAutoNum type="arabicPeriod"/>
            </a:pPr>
            <a:r>
              <a:rPr lang="el-GR" dirty="0" smtClean="0"/>
              <a:t>Επικύρωση </a:t>
            </a:r>
            <a:r>
              <a:rPr lang="el-GR" dirty="0"/>
              <a:t>του Απολυτηρίου (ακριβές φωτοαντίγραφο) στη Διεύθυνση Δευτεροβάθμιας Εκπαίδευσης Β’ </a:t>
            </a:r>
            <a:r>
              <a:rPr lang="el-GR" dirty="0" smtClean="0"/>
              <a:t>Αθήνας. Μπορείτε </a:t>
            </a:r>
            <a:r>
              <a:rPr lang="el-GR" dirty="0"/>
              <a:t>να επικυρώσετε όσα αντίγραφα επιθυμείτε. 2 αντίγραφα θα λάβετε ήδη με </a:t>
            </a:r>
            <a:r>
              <a:rPr lang="el-GR" u="sng" dirty="0"/>
              <a:t>τον πρωτότυπο Απολυτήριο τίτλο, τον οποίο και ΔΕΝ καταθέτετε</a:t>
            </a:r>
            <a:r>
              <a:rPr lang="el-GR" dirty="0"/>
              <a:t>. </a:t>
            </a:r>
            <a:endParaRPr lang="el-GR" dirty="0" smtClean="0"/>
          </a:p>
          <a:p>
            <a:pPr lvl="0"/>
            <a:endParaRPr lang="el-GR" dirty="0"/>
          </a:p>
          <a:p>
            <a:pPr marL="365125" lvl="0" indent="-365125"/>
            <a:r>
              <a:rPr lang="el-GR" dirty="0" smtClean="0"/>
              <a:t>2.  Κατάθεση </a:t>
            </a:r>
            <a:r>
              <a:rPr lang="el-GR" dirty="0"/>
              <a:t>των επικυρωμένων αντιγράφων του Απολυτηρίου στην </a:t>
            </a:r>
            <a:r>
              <a:rPr lang="el-GR" dirty="0" smtClean="0"/>
              <a:t>   Αποκεντρωμένη </a:t>
            </a:r>
            <a:r>
              <a:rPr lang="el-GR" dirty="0"/>
              <a:t>Διοίκηση </a:t>
            </a:r>
            <a:r>
              <a:rPr lang="el-GR" dirty="0" smtClean="0"/>
              <a:t>Αττικής προκειμένου </a:t>
            </a:r>
            <a:r>
              <a:rPr lang="el-GR" dirty="0"/>
              <a:t>να σφραγιστούν με την σφραγίδα της Χάγης.</a:t>
            </a:r>
          </a:p>
          <a:p>
            <a:r>
              <a:rPr lang="el-GR" dirty="0"/>
              <a:t> </a:t>
            </a:r>
          </a:p>
          <a:p>
            <a:pPr marL="365125" lvl="0" indent="-365125">
              <a:buAutoNum type="arabicPeriod" startAt="3"/>
            </a:pPr>
            <a:r>
              <a:rPr lang="el-GR" dirty="0" smtClean="0"/>
              <a:t>Μετάφραση </a:t>
            </a:r>
            <a:r>
              <a:rPr lang="el-GR" dirty="0"/>
              <a:t>από τη μεταφραστική υπηρεσία του Υπουργείου </a:t>
            </a:r>
            <a:r>
              <a:rPr lang="el-GR" dirty="0" smtClean="0"/>
              <a:t>Εξωτερικών. </a:t>
            </a:r>
          </a:p>
          <a:p>
            <a:pPr marL="365125" lvl="0" indent="-365125">
              <a:buAutoNum type="arabicPeriod" startAt="3"/>
            </a:pPr>
            <a:endParaRPr lang="el-GR" dirty="0" smtClean="0"/>
          </a:p>
          <a:p>
            <a:pPr marL="365125" lvl="0" indent="-365125">
              <a:buAutoNum type="arabicPeriod" startAt="3"/>
            </a:pPr>
            <a:endParaRPr lang="el-GR" dirty="0"/>
          </a:p>
          <a:p>
            <a:pPr lvl="0"/>
            <a:r>
              <a:rPr lang="el-GR" dirty="0" smtClean="0"/>
              <a:t>Τα μεταφρασμένα αντίγραφα </a:t>
            </a:r>
            <a:r>
              <a:rPr lang="el-GR" u="sng" dirty="0" smtClean="0"/>
              <a:t>ΜΑΖΙ με τις επικυρώσεις που θα φέρουν τη σφραγίδα της Χάγης </a:t>
            </a:r>
            <a:r>
              <a:rPr lang="el-GR" dirty="0" smtClean="0"/>
              <a:t>είναι έτοιμα για αποστολή στο/ στα Πανεπιστήμιο/α. 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97" y="6021288"/>
            <a:ext cx="53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23528" y="76470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Γενικές πληροφορίες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23528" y="125946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dirty="0" smtClean="0"/>
              <a:t>&gt; Υπάρχουν σπουδές για τις οποίες δεν χρειάζεται να γίνει η διαδικασία αίτησης. Λόγω επάρκειας των θέσεων σε σχέση με τη ζήτηση, γίνονται δεκτοί όλοι οι υποψήφιοι, οι οποίοι εγγράφονται απευθείας στο Α’ εξάμηνο σπουδών. </a:t>
            </a:r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&gt; Σε πολλές περιπτώσεις από το πρώτο εξάμηνο και για συγκεκριμένο διάστημα δίνονται σε αλλοδαπούς φοιτητές υποτροφίες (π.χ. στο Πανεπιστήμιο </a:t>
            </a:r>
            <a:r>
              <a:rPr lang="en-US" dirty="0" err="1" smtClean="0"/>
              <a:t>Freie</a:t>
            </a:r>
            <a:r>
              <a:rPr lang="en-US" dirty="0" smtClean="0"/>
              <a:t> </a:t>
            </a:r>
            <a:r>
              <a:rPr lang="en-US" dirty="0" err="1" smtClean="0"/>
              <a:t>Universit</a:t>
            </a:r>
            <a:r>
              <a:rPr lang="de-DE" dirty="0" err="1" smtClean="0"/>
              <a:t>ät</a:t>
            </a:r>
            <a:r>
              <a:rPr lang="de-DE" dirty="0" smtClean="0"/>
              <a:t> Berlin</a:t>
            </a:r>
            <a:r>
              <a:rPr lang="el-GR" dirty="0" smtClean="0"/>
              <a:t>). Η απαραίτητη συστατική επιστολή χορηγείται από το σχολείο στην Γερμανική γλώσσα έπειτα από σχετικό αίτημα του φοιτητή/ της φοιτήτριας.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97" y="6021288"/>
            <a:ext cx="53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97" y="6021288"/>
            <a:ext cx="53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23993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Εύρεση στέγης – φοιτητικές εστίες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23528" y="1259468"/>
            <a:ext cx="849694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dirty="0" smtClean="0"/>
              <a:t>&gt; Οι δύο βασικές εναλλακτικές φοιτητικής στέγης είναι η φοιτητική εστία και η ενοικίαση διαμερίσματος ή δωματίου (</a:t>
            </a:r>
            <a:r>
              <a:rPr lang="en-US" dirty="0" err="1" smtClean="0"/>
              <a:t>Wohngemeinschaft</a:t>
            </a:r>
            <a:r>
              <a:rPr lang="en-US" dirty="0" smtClean="0"/>
              <a:t>). </a:t>
            </a:r>
            <a:r>
              <a:rPr lang="el-GR" dirty="0" smtClean="0"/>
              <a:t>Τα κριτήρια για την επιλογή της μιας ή της άλλης εναλλακτικής ποικίλλουν. </a:t>
            </a:r>
            <a:endParaRPr lang="el-GR" dirty="0"/>
          </a:p>
          <a:p>
            <a:pPr lvl="0"/>
            <a:endParaRPr lang="el-GR" dirty="0" smtClean="0"/>
          </a:p>
          <a:p>
            <a:pPr lvl="0"/>
            <a:r>
              <a:rPr lang="el-GR" dirty="0" smtClean="0"/>
              <a:t>Σχετικά με την φοιτητική εστία, καθοριστικό είναι να γίνει έγκαιρα η επιλογή και η αίτηση για δωμάτιο. Οι θέσεις είναι περιορισμένες και η ζήτηση μεγάλη, γι’ αυτό δεν θα πρέπει να γίνονται οι διαδικασίες την τελευταία στιγμή.</a:t>
            </a:r>
          </a:p>
          <a:p>
            <a:pPr lvl="0"/>
            <a:endParaRPr lang="el-GR" dirty="0"/>
          </a:p>
          <a:p>
            <a:pPr lvl="0"/>
            <a:r>
              <a:rPr lang="el-GR" dirty="0" smtClean="0"/>
              <a:t>Σχετικά με την ενοικίαση διαμερίσματος ή δωματίου, γίνονται προσπάθειες τα κατά τόπους δίκτυα αποφοίτων να υποστηρίζουν τους νέους φοιτητές παρέχοντάς τους πληροφορίες και βοηθώντας τους στην όλη διαδικασία. Για μια γενικότερη εικόνα του κόστους ενοικίασης στην Γερμανία</a:t>
            </a:r>
            <a:r>
              <a:rPr lang="en-US" dirty="0" smtClean="0"/>
              <a:t> (201</a:t>
            </a:r>
            <a:r>
              <a:rPr lang="el-GR" dirty="0" smtClean="0"/>
              <a:t>7</a:t>
            </a:r>
            <a:r>
              <a:rPr lang="en-US" dirty="0" smtClean="0"/>
              <a:t>)</a:t>
            </a:r>
            <a:r>
              <a:rPr lang="el-GR" dirty="0" smtClean="0"/>
              <a:t>, ακολουθεί </a:t>
            </a:r>
            <a:r>
              <a:rPr lang="el-GR" b="1" dirty="0" smtClean="0"/>
              <a:t>ενδεικτικά χάρτης του Βερολίνου με χρωματισμό ανάλογα με το κόστος ανά τετραγωνικό μέτρο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lvl="0"/>
            <a:r>
              <a:rPr lang="el-GR" sz="1100" dirty="0" smtClean="0"/>
              <a:t>(πηγή ιστοσελίδα </a:t>
            </a:r>
            <a:r>
              <a:rPr lang="en-US" sz="1100" dirty="0" err="1" smtClean="0"/>
              <a:t>Immobilien</a:t>
            </a:r>
            <a:r>
              <a:rPr lang="en-US" sz="1100" dirty="0" smtClean="0"/>
              <a:t> Scout </a:t>
            </a:r>
            <a:r>
              <a:rPr lang="en-US" sz="1100" dirty="0"/>
              <a:t>24:https://www.immobilienscout24.de/immobilienbewertung/immobilienpreise/berlin/berlin.htm</a:t>
            </a:r>
            <a:endParaRPr lang="el-GR" sz="1100" u="sng" dirty="0">
              <a:solidFill>
                <a:srgbClr val="041F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093296"/>
            <a:ext cx="53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4712" r="20618" b="13722"/>
          <a:stretch/>
        </p:blipFill>
        <p:spPr bwMode="auto">
          <a:xfrm>
            <a:off x="0" y="40466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21246" y="54868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Φοιτητικό κόστος ζωής: Γενική εκτίμηση / 2017-18 (σε € 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897" y="6021288"/>
            <a:ext cx="5365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321246" y="1124744"/>
            <a:ext cx="8499226" cy="4392488"/>
            <a:chOff x="321246" y="1124744"/>
            <a:chExt cx="8499226" cy="4392488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00" t="48821" r="35308" b="22991"/>
            <a:stretch/>
          </p:blipFill>
          <p:spPr bwMode="auto">
            <a:xfrm>
              <a:off x="321246" y="1124744"/>
              <a:ext cx="8155246" cy="439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4860032" y="1556792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Στέγη 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4860032" y="1988840"/>
              <a:ext cx="122413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Σίτιση 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4860032" y="2348880"/>
              <a:ext cx="302433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Ασφάλιση/ ιατρικά έξοδα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860032" y="2780928"/>
              <a:ext cx="25922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Τηλέφωνο/ </a:t>
              </a:r>
              <a:r>
                <a:rPr lang="en-US" dirty="0" smtClean="0">
                  <a:solidFill>
                    <a:schemeClr val="tx1"/>
                  </a:solidFill>
                </a:rPr>
                <a:t>internet </a:t>
              </a:r>
              <a:r>
                <a:rPr lang="el-GR" dirty="0" smtClean="0">
                  <a:solidFill>
                    <a:schemeClr val="tx1"/>
                  </a:solidFill>
                </a:rPr>
                <a:t> 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4860032" y="3284984"/>
              <a:ext cx="165618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Ψυχαγωγία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4860032" y="3681028"/>
              <a:ext cx="1512168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Ρουχισμός 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4860032" y="4149080"/>
              <a:ext cx="280831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Μεταφορά/ συγκοινωνίες 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860032" y="4509120"/>
              <a:ext cx="396044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l-GR" dirty="0" smtClean="0">
                  <a:solidFill>
                    <a:schemeClr val="tx1"/>
                  </a:solidFill>
                </a:rPr>
                <a:t>Εγχειρίδια μελέτης/ αναλώσιμα </a:t>
              </a:r>
              <a:endParaRPr lang="el-GR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echteck 16"/>
          <p:cNvSpPr/>
          <p:nvPr/>
        </p:nvSpPr>
        <p:spPr>
          <a:xfrm>
            <a:off x="611560" y="6021288"/>
            <a:ext cx="74888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i="1" dirty="0" smtClean="0">
                <a:solidFill>
                  <a:schemeClr val="tx1"/>
                </a:solidFill>
              </a:rPr>
              <a:t>Πηγή: </a:t>
            </a:r>
            <a:r>
              <a:rPr lang="en-US" sz="1400" i="1" dirty="0" smtClean="0">
                <a:solidFill>
                  <a:schemeClr val="tx1"/>
                </a:solidFill>
              </a:rPr>
              <a:t>http://www.ingenieurwesen-studieren.de/studium-finanzieren/</a:t>
            </a:r>
            <a:endParaRPr lang="el-GR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287</TotalTime>
  <Words>848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Klarheit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Στατιστικά στοιχεία </vt:lpstr>
      <vt:lpstr>Από τους 43 που σπουδάζουν στη Γερμανία: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Lisa Schubert</dc:creator>
  <cp:lastModifiedBy>Zoe Vassileiou</cp:lastModifiedBy>
  <cp:revision>24</cp:revision>
  <cp:lastPrinted>2015-03-20T11:52:07Z</cp:lastPrinted>
  <dcterms:created xsi:type="dcterms:W3CDTF">2015-03-20T08:52:22Z</dcterms:created>
  <dcterms:modified xsi:type="dcterms:W3CDTF">2018-04-01T05:50:32Z</dcterms:modified>
</cp:coreProperties>
</file>