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64ADE-A507-4641-B71F-8A5D591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091" y="2069645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LUDWIG-MAXIMILIANS-UNIVERSITÄT MÜNCHEN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6DD8FA34-97CE-C144-934D-555F6CBE14B9}"/>
              </a:ext>
            </a:extLst>
          </p:cNvPr>
          <p:cNvSpPr txBox="1">
            <a:spLocks/>
          </p:cNvSpPr>
          <p:nvPr/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FFDCB-78B2-6142-9D93-601456422426}"/>
              </a:ext>
            </a:extLst>
          </p:cNvPr>
          <p:cNvSpPr txBox="1"/>
          <p:nvPr/>
        </p:nvSpPr>
        <p:spPr>
          <a:xfrm>
            <a:off x="925551" y="4469426"/>
            <a:ext cx="23230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ΑΓΓΕΛΙΚΗ ΜΠΑΛΑΦΟΥΤΗ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ΕΞΑΜΗΝΟ</a:t>
            </a:r>
          </a:p>
          <a:p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JURISTISCHE FAKULTÄT</a:t>
            </a:r>
            <a:endParaRPr lang="el-GR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F5BD9-A9FB-1849-BB96-A73F56BA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18904"/>
            <a:ext cx="9404723" cy="1400530"/>
          </a:xfrm>
        </p:spPr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Διαμονή στο Μόναχο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B3B42-99DD-DF4F-965F-C4E85998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95357"/>
            <a:ext cx="10952138" cy="5228828"/>
          </a:xfrm>
        </p:spPr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Πού μπορώ να μείνω ως φοιτητής</a:t>
            </a:r>
            <a:r>
              <a:rPr lang="en-US" dirty="0">
                <a:cs typeface="Times New Roman" panose="02020603050405020304" pitchFamily="18" charset="0"/>
              </a:rPr>
              <a:t>; </a:t>
            </a:r>
          </a:p>
          <a:p>
            <a:endParaRPr lang="de-DE" dirty="0"/>
          </a:p>
          <a:p>
            <a:endParaRPr lang="de-DE" dirty="0"/>
          </a:p>
          <a:p>
            <a:r>
              <a:rPr lang="el-GR" dirty="0">
                <a:cs typeface="Times New Roman" panose="02020603050405020304" pitchFamily="18" charset="0"/>
              </a:rPr>
              <a:t>Πώς μπορώ να βρω διαμέρισμα σε μία εστία</a:t>
            </a:r>
            <a:r>
              <a:rPr lang="en-US" dirty="0">
                <a:cs typeface="Times New Roman" panose="02020603050405020304" pitchFamily="18" charset="0"/>
              </a:rPr>
              <a:t>;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de-D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cs typeface="Times New Roman" panose="02020603050405020304" pitchFamily="18" charset="0"/>
              </a:rPr>
              <a:t>Διαδικασίες μετά την εύρεση σπιτιού: - </a:t>
            </a:r>
            <a:r>
              <a:rPr lang="de-DE" sz="1800" dirty="0">
                <a:cs typeface="Times New Roman" panose="02020603050405020304" pitchFamily="18" charset="0"/>
              </a:rPr>
              <a:t>Kreisverwaltungsreferat </a:t>
            </a:r>
          </a:p>
          <a:p>
            <a:pPr marL="0" indent="0">
              <a:buNone/>
            </a:pPr>
            <a:r>
              <a:rPr lang="de-DE" sz="1800" dirty="0">
                <a:cs typeface="Times New Roman" panose="02020603050405020304" pitchFamily="18" charset="0"/>
              </a:rPr>
              <a:t>                                                                       - Finanzamt </a:t>
            </a:r>
            <a:endParaRPr lang="el-GR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800" dirty="0"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de-DE" sz="1800" dirty="0">
                <a:cs typeface="Times New Roman" panose="02020603050405020304" pitchFamily="18" charset="0"/>
              </a:rPr>
              <a:t>          </a:t>
            </a:r>
            <a:r>
              <a:rPr lang="el-GR" sz="1800" dirty="0">
                <a:cs typeface="Times New Roman" panose="02020603050405020304" pitchFamily="18" charset="0"/>
              </a:rPr>
              <a:t>- Άνοιγμα τραπεζικού λογαριασμού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592FA-2DCB-9148-9894-8684E3CF42FE}"/>
              </a:ext>
            </a:extLst>
          </p:cNvPr>
          <p:cNvSpPr txBox="1"/>
          <p:nvPr/>
        </p:nvSpPr>
        <p:spPr>
          <a:xfrm>
            <a:off x="5820937" y="1495357"/>
            <a:ext cx="3682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Διαμερίσματα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Wohngemeinschaften</a:t>
            </a:r>
            <a:r>
              <a:rPr lang="en-US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(WG)</a:t>
            </a:r>
            <a:endParaRPr lang="el-GR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Ιδιωτικές εστίες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Κρατικές εστίες</a:t>
            </a:r>
            <a:endParaRPr lang="el-GR" dirty="0">
              <a:latin typeface="+mj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32DF787-C40F-1249-9C61-E4CB3E3F6A4C}"/>
              </a:ext>
            </a:extLst>
          </p:cNvPr>
          <p:cNvSpPr/>
          <p:nvPr/>
        </p:nvSpPr>
        <p:spPr>
          <a:xfrm>
            <a:off x="1431072" y="3177599"/>
            <a:ext cx="10422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Ιδιωτικές εστίες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- 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Ηλεκτρονική αίτηση μέσω της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ιστοσελίδας τους</a:t>
            </a:r>
          </a:p>
          <a:p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                               - Ταχυδρομική αποστολή απαιτούμενων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εγγράφων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Κρατικές εστίες: - Ηλεκτρονική αίτηση μέσω τη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ιστοσελίδας 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studentenwerk-</a:t>
            </a:r>
            <a:r>
              <a:rPr lang="de-DE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muenchen.de</a:t>
            </a:r>
            <a:endParaRPr lang="de-DE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                               - 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Επιλογή φοιτητών μέσω κλήρωσης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9C6BA34-4A7D-824C-9417-ADD66D0E8CC6}"/>
              </a:ext>
            </a:extLst>
          </p:cNvPr>
          <p:cNvSpPr/>
          <p:nvPr/>
        </p:nvSpPr>
        <p:spPr>
          <a:xfrm>
            <a:off x="3594407" y="4377928"/>
            <a:ext cx="7311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Σε περίπτωση επιλογής: - Διαβατήριο ή ταυτότητα</a:t>
            </a:r>
          </a:p>
          <a:p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                                          - </a:t>
            </a:r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Immatrikulationsbescheinigung</a:t>
            </a:r>
            <a:endParaRPr lang="el-GR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Δεξιό βέλος 6">
            <a:extLst>
              <a:ext uri="{FF2B5EF4-FFF2-40B4-BE49-F238E27FC236}">
                <a16:creationId xmlns:a16="http://schemas.microsoft.com/office/drawing/2014/main" id="{B4F87781-72AB-2E4B-930C-44898BE94D8A}"/>
              </a:ext>
            </a:extLst>
          </p:cNvPr>
          <p:cNvSpPr/>
          <p:nvPr/>
        </p:nvSpPr>
        <p:spPr>
          <a:xfrm>
            <a:off x="6648072" y="5836093"/>
            <a:ext cx="444103" cy="321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00000EA-9424-E54B-A550-E9EF4205D8F1}"/>
              </a:ext>
            </a:extLst>
          </p:cNvPr>
          <p:cNvSpPr/>
          <p:nvPr/>
        </p:nvSpPr>
        <p:spPr>
          <a:xfrm>
            <a:off x="7092175" y="5831380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Identifikationsnummer (</a:t>
            </a:r>
            <a:r>
              <a:rPr lang="el-G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ΑΦΜ)</a:t>
            </a:r>
          </a:p>
        </p:txBody>
      </p:sp>
    </p:spTree>
    <p:extLst>
      <p:ext uri="{BB962C8B-B14F-4D97-AF65-F5344CB8AC3E}">
        <p14:creationId xmlns:p14="http://schemas.microsoft.com/office/powerpoint/2010/main" val="7727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23889-4CDF-3449-87CD-564D0AFD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452717"/>
            <a:ext cx="9404723" cy="1400530"/>
          </a:xfrm>
        </p:spPr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Εγγραφή</a:t>
            </a:r>
            <a:r>
              <a:rPr lang="de-DE" dirty="0">
                <a:cs typeface="Times New Roman" panose="02020603050405020304" pitchFamily="18" charset="0"/>
              </a:rPr>
              <a:t> - Immatrikulation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0B469-5C49-8E45-AA7A-4D285FE2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46" y="1963708"/>
            <a:ext cx="11920654" cy="4660117"/>
          </a:xfrm>
        </p:spPr>
        <p:txBody>
          <a:bodyPr>
            <a:normAutofit fontScale="92500"/>
          </a:bodyPr>
          <a:lstStyle/>
          <a:p>
            <a:r>
              <a:rPr lang="de-DE" dirty="0">
                <a:cs typeface="Times New Roman" panose="02020603050405020304" pitchFamily="18" charset="0"/>
              </a:rPr>
              <a:t>Online Immatrikulation: - </a:t>
            </a:r>
            <a:r>
              <a:rPr lang="el-GR" dirty="0">
                <a:cs typeface="Times New Roman" panose="02020603050405020304" pitchFamily="18" charset="0"/>
              </a:rPr>
              <a:t>Αίτηση εγγραφής μέσω της ιστοσελίδας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www.hochschulstart.de</a:t>
            </a:r>
            <a:endParaRPr lang="de-D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</a:rPr>
              <a:t>                                            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  -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Abiturzeugnis</a:t>
            </a: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</a:rPr>
              <a:t>                                             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 - </a:t>
            </a:r>
            <a:r>
              <a:rPr lang="el-GR" dirty="0">
                <a:cs typeface="Times New Roman" panose="02020603050405020304" pitchFamily="18" charset="0"/>
              </a:rPr>
              <a:t>Μεταφρασμένο απολυτήριο Λυκείου</a:t>
            </a:r>
          </a:p>
          <a:p>
            <a:pPr marL="0" indent="0">
              <a:buNone/>
            </a:pPr>
            <a:r>
              <a:rPr lang="el-GR" dirty="0">
                <a:cs typeface="Times New Roman" panose="02020603050405020304" pitchFamily="18" charset="0"/>
              </a:rPr>
              <a:t>                                               - Φωτοτυπία διαβατηρίου ή ταυτότητας</a:t>
            </a:r>
          </a:p>
          <a:p>
            <a:pPr marL="0" indent="0">
              <a:buNone/>
            </a:pPr>
            <a:r>
              <a:rPr lang="el-GR" dirty="0">
                <a:cs typeface="Times New Roman" panose="02020603050405020304" pitchFamily="18" charset="0"/>
              </a:rPr>
              <a:t>                                               - </a:t>
            </a:r>
            <a:r>
              <a:rPr lang="de-DE" dirty="0">
                <a:cs typeface="Times New Roman" panose="02020603050405020304" pitchFamily="18" charset="0"/>
              </a:rPr>
              <a:t>Antrag auf Immatrikulation</a:t>
            </a:r>
          </a:p>
          <a:p>
            <a:pPr marL="0" indent="0">
              <a:buNone/>
            </a:pPr>
            <a:endParaRPr lang="de-DE" dirty="0">
              <a:cs typeface="Times New Roman" panose="02020603050405020304" pitchFamily="18" charset="0"/>
            </a:endParaRPr>
          </a:p>
          <a:p>
            <a:r>
              <a:rPr lang="de-DE" dirty="0">
                <a:cs typeface="Times New Roman" panose="02020603050405020304" pitchFamily="18" charset="0"/>
              </a:rPr>
              <a:t>Persönliche Immatrikulation: - </a:t>
            </a:r>
            <a:r>
              <a:rPr lang="el-GR" dirty="0">
                <a:cs typeface="Times New Roman" panose="02020603050405020304" pitchFamily="18" charset="0"/>
              </a:rPr>
              <a:t>Εκτυπωμένο αντίγραφο</a:t>
            </a:r>
            <a:r>
              <a:rPr lang="de-DE" dirty="0">
                <a:cs typeface="Times New Roman" panose="02020603050405020304" pitchFamily="18" charset="0"/>
              </a:rPr>
              <a:t>: Bestätigung der Online Immatrikulation</a:t>
            </a: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</a:rPr>
              <a:t>                                                     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 - </a:t>
            </a:r>
            <a:r>
              <a:rPr lang="el-GR" dirty="0">
                <a:cs typeface="Times New Roman" panose="02020603050405020304" pitchFamily="18" charset="0"/>
              </a:rPr>
              <a:t>Αντίγραφο και πρωτότυπο</a:t>
            </a:r>
            <a:r>
              <a:rPr lang="de-DE" dirty="0">
                <a:cs typeface="Times New Roman" panose="02020603050405020304" pitchFamily="18" charset="0"/>
              </a:rPr>
              <a:t>: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Zulassungsbescheid (</a:t>
            </a:r>
            <a:r>
              <a:rPr lang="de-DE" dirty="0" err="1">
                <a:cs typeface="Times New Roman" panose="02020603050405020304" pitchFamily="18" charset="0"/>
              </a:rPr>
              <a:t>hochschulstart.de</a:t>
            </a:r>
            <a:r>
              <a:rPr lang="de-DE" dirty="0"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</a:rPr>
              <a:t>                                                   </a:t>
            </a: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</a:rPr>
              <a:t>   - </a:t>
            </a:r>
            <a:r>
              <a:rPr lang="el-GR" dirty="0">
                <a:cs typeface="Times New Roman" panose="02020603050405020304" pitchFamily="18" charset="0"/>
              </a:rPr>
              <a:t>Διαβατήριο ή ταυτότητα</a:t>
            </a:r>
          </a:p>
          <a:p>
            <a:pPr marL="0" indent="0">
              <a:buNone/>
            </a:pPr>
            <a:r>
              <a:rPr lang="el-GR" dirty="0">
                <a:cs typeface="Times New Roman" panose="02020603050405020304" pitchFamily="18" charset="0"/>
              </a:rPr>
              <a:t>                                                       - </a:t>
            </a:r>
            <a:r>
              <a:rPr lang="de-DE" dirty="0">
                <a:cs typeface="Times New Roman" panose="02020603050405020304" pitchFamily="18" charset="0"/>
              </a:rPr>
              <a:t>AOK Bescheinigung</a:t>
            </a:r>
          </a:p>
          <a:p>
            <a:pPr marL="0" indent="0">
              <a:buNone/>
            </a:pPr>
            <a:r>
              <a:rPr lang="de-DE" dirty="0">
                <a:cs typeface="Times New Roman" panose="02020603050405020304" pitchFamily="18" charset="0"/>
              </a:rPr>
              <a:t>                                                       - </a:t>
            </a:r>
            <a:r>
              <a:rPr lang="el-GR" dirty="0">
                <a:cs typeface="Times New Roman" panose="02020603050405020304" pitchFamily="18" charset="0"/>
              </a:rPr>
              <a:t>Αντίγραφο και πρωτότυπο</a:t>
            </a:r>
            <a:r>
              <a:rPr lang="de-DE" dirty="0">
                <a:cs typeface="Times New Roman" panose="02020603050405020304" pitchFamily="18" charset="0"/>
              </a:rPr>
              <a:t>: Abiturzeugnis </a:t>
            </a:r>
            <a:r>
              <a:rPr lang="el-GR" dirty="0">
                <a:cs typeface="Times New Roman" panose="02020603050405020304" pitchFamily="18" charset="0"/>
              </a:rPr>
              <a:t>και απολυτήριο Λυκείου</a:t>
            </a:r>
          </a:p>
          <a:p>
            <a:endParaRPr lang="el-GR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Δεξιό άγκιστρο 3">
            <a:extLst>
              <a:ext uri="{FF2B5EF4-FFF2-40B4-BE49-F238E27FC236}">
                <a16:creationId xmlns:a16="http://schemas.microsoft.com/office/drawing/2014/main" id="{CE5546F3-A0CC-0645-B3DB-0287DC8E3A32}"/>
              </a:ext>
            </a:extLst>
          </p:cNvPr>
          <p:cNvSpPr/>
          <p:nvPr/>
        </p:nvSpPr>
        <p:spPr>
          <a:xfrm>
            <a:off x="8597590" y="2520176"/>
            <a:ext cx="780586" cy="1405053"/>
          </a:xfrm>
          <a:prstGeom prst="rightBrace">
            <a:avLst>
              <a:gd name="adj1" fmla="val 4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C8213CA-A407-4141-9414-BE02DCE7393F}"/>
              </a:ext>
            </a:extLst>
          </p:cNvPr>
          <p:cNvSpPr/>
          <p:nvPr/>
        </p:nvSpPr>
        <p:spPr>
          <a:xfrm>
            <a:off x="8987883" y="2868759"/>
            <a:ext cx="248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Ταχυδρομική </a:t>
            </a:r>
          </a:p>
          <a:p>
            <a:pPr algn="ctr"/>
            <a:r>
              <a:rPr lang="el-GR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αποστολή</a:t>
            </a:r>
          </a:p>
        </p:txBody>
      </p:sp>
    </p:spTree>
    <p:extLst>
      <p:ext uri="{BB962C8B-B14F-4D97-AF65-F5344CB8AC3E}">
        <p14:creationId xmlns:p14="http://schemas.microsoft.com/office/powerpoint/2010/main" val="31770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E5BC44-30F4-7A42-A295-846591D3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Γενικές Πληροφορίες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CF463A-5B6F-514D-B9D1-E12B66B2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18 </a:t>
            </a:r>
            <a:r>
              <a:rPr lang="de-DE" dirty="0">
                <a:cs typeface="Times New Roman" panose="02020603050405020304" pitchFamily="18" charset="0"/>
              </a:rPr>
              <a:t>Fakultäten</a:t>
            </a:r>
          </a:p>
          <a:p>
            <a:r>
              <a:rPr lang="el-GR" dirty="0">
                <a:cs typeface="Times New Roman" panose="02020603050405020304" pitchFamily="18" charset="0"/>
              </a:rPr>
              <a:t>2</a:t>
            </a:r>
            <a:r>
              <a:rPr lang="de-DE" dirty="0">
                <a:cs typeface="Times New Roman" panose="02020603050405020304" pitchFamily="18" charset="0"/>
              </a:rPr>
              <a:t>00 Studiengänge</a:t>
            </a:r>
          </a:p>
          <a:p>
            <a:r>
              <a:rPr lang="de-DE" dirty="0">
                <a:cs typeface="Times New Roman" panose="02020603050405020304" pitchFamily="18" charset="0"/>
              </a:rPr>
              <a:t>Zulassungsfreie und zulassungsbeschränkte Fächer</a:t>
            </a:r>
          </a:p>
          <a:p>
            <a:r>
              <a:rPr lang="de-DE" dirty="0">
                <a:cs typeface="Times New Roman" panose="02020603050405020304" pitchFamily="18" charset="0"/>
              </a:rPr>
              <a:t>Studienbeitrag: 129,40 € pro Semester</a:t>
            </a:r>
          </a:p>
          <a:p>
            <a:r>
              <a:rPr lang="de-DE" dirty="0"/>
              <a:t>U-Bahn Station: Universität (U3/U6)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6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B5911A8-FF86-F147-AA55-B5CBD3AB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6" y="357400"/>
            <a:ext cx="8664793" cy="6129436"/>
          </a:xfrm>
          <a:prstGeom prst="rect">
            <a:avLst/>
          </a:prstGeom>
        </p:spPr>
      </p:pic>
      <p:sp>
        <p:nvSpPr>
          <p:cNvPr id="8" name="Πλαίσιο 7">
            <a:extLst>
              <a:ext uri="{FF2B5EF4-FFF2-40B4-BE49-F238E27FC236}">
                <a16:creationId xmlns:a16="http://schemas.microsoft.com/office/drawing/2014/main" id="{16F7ABBE-9F11-1E47-86FF-DCC9E896014D}"/>
              </a:ext>
            </a:extLst>
          </p:cNvPr>
          <p:cNvSpPr/>
          <p:nvPr/>
        </p:nvSpPr>
        <p:spPr>
          <a:xfrm>
            <a:off x="5250231" y="2846146"/>
            <a:ext cx="981011" cy="2482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Κάτω βέλος 10">
            <a:extLst>
              <a:ext uri="{FF2B5EF4-FFF2-40B4-BE49-F238E27FC236}">
                <a16:creationId xmlns:a16="http://schemas.microsoft.com/office/drawing/2014/main" id="{B9267042-F626-0041-B245-6BE487212087}"/>
              </a:ext>
            </a:extLst>
          </p:cNvPr>
          <p:cNvSpPr/>
          <p:nvPr/>
        </p:nvSpPr>
        <p:spPr>
          <a:xfrm rot="1855520">
            <a:off x="6213966" y="1880768"/>
            <a:ext cx="416985" cy="923902"/>
          </a:xfrm>
          <a:prstGeom prst="downArrow">
            <a:avLst>
              <a:gd name="adj1" fmla="val 417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44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86B296B1-82C4-8A4C-B3C1-4BA8AEAF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" y="91966"/>
            <a:ext cx="5475143" cy="36392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CF2FB0F-40AB-3C45-BF5B-A81E7117C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39" y="1324302"/>
            <a:ext cx="5821665" cy="355775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246B852-6E15-7743-A3A3-FD7C4173C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1" y="3983420"/>
            <a:ext cx="5458332" cy="2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FE3CBF-346B-B047-AF5F-9410B2E0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Times New Roman" panose="02020603050405020304" pitchFamily="18" charset="0"/>
              </a:rPr>
              <a:t>Juristische Fakultät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6B6E22-53EC-FD49-811A-2D55452C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Times New Roman" panose="02020603050405020304" pitchFamily="18" charset="0"/>
              </a:rPr>
              <a:t>Numerus Clausus: 2,0 </a:t>
            </a:r>
          </a:p>
          <a:p>
            <a:r>
              <a:rPr lang="de-DE" dirty="0">
                <a:cs typeface="Times New Roman" panose="02020603050405020304" pitchFamily="18" charset="0"/>
              </a:rPr>
              <a:t>8 Semester (Verlängerungszeit: 9 Semester)</a:t>
            </a:r>
            <a:endParaRPr lang="el-GR" dirty="0">
              <a:cs typeface="Times New Roman" panose="02020603050405020304" pitchFamily="18" charset="0"/>
            </a:endParaRPr>
          </a:p>
          <a:p>
            <a:r>
              <a:rPr lang="de-DE" dirty="0">
                <a:cs typeface="Times New Roman" panose="02020603050405020304" pitchFamily="18" charset="0"/>
              </a:rPr>
              <a:t>Abschluss: Erste Juristische Prüfung</a:t>
            </a:r>
          </a:p>
          <a:p>
            <a:r>
              <a:rPr lang="de-DE" dirty="0">
                <a:cs typeface="Times New Roman" panose="02020603050405020304" pitchFamily="18" charset="0"/>
              </a:rPr>
              <a:t>Zweite Juristische Prüfung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2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3121A-396B-974F-9AA1-02289EAA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43" y="113215"/>
            <a:ext cx="9404723" cy="1400530"/>
          </a:xfrm>
        </p:spPr>
        <p:txBody>
          <a:bodyPr/>
          <a:lstStyle/>
          <a:p>
            <a:r>
              <a:rPr lang="el-GR" dirty="0">
                <a:cs typeface="Times New Roman" panose="02020603050405020304" pitchFamily="18" charset="0"/>
              </a:rPr>
              <a:t>Δομή και περιεχόμενο σπουδών</a:t>
            </a:r>
            <a:endParaRPr lang="el-GR" dirty="0"/>
          </a:p>
        </p:txBody>
      </p:sp>
      <p:sp>
        <p:nvSpPr>
          <p:cNvPr id="4" name="Στρογγυλεμένο ορθογώνιο 3">
            <a:extLst>
              <a:ext uri="{FF2B5EF4-FFF2-40B4-BE49-F238E27FC236}">
                <a16:creationId xmlns:a16="http://schemas.microsoft.com/office/drawing/2014/main" id="{3F23BEE2-1E78-BA43-9841-2F55C4B227C1}"/>
              </a:ext>
            </a:extLst>
          </p:cNvPr>
          <p:cNvSpPr/>
          <p:nvPr/>
        </p:nvSpPr>
        <p:spPr>
          <a:xfrm>
            <a:off x="5361985" y="931994"/>
            <a:ext cx="2162408" cy="946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+mj-lt"/>
                <a:cs typeface="Times New Roman" panose="02020603050405020304" pitchFamily="18" charset="0"/>
              </a:rPr>
              <a:t>Wiederholungs- und Vertiefungsphase</a:t>
            </a:r>
            <a:endParaRPr lang="el-G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Στρογγυλεμένο ορθογώνιο 4">
            <a:extLst>
              <a:ext uri="{FF2B5EF4-FFF2-40B4-BE49-F238E27FC236}">
                <a16:creationId xmlns:a16="http://schemas.microsoft.com/office/drawing/2014/main" id="{4EFC669C-D420-3946-AD15-455704422AA3}"/>
              </a:ext>
            </a:extLst>
          </p:cNvPr>
          <p:cNvSpPr/>
          <p:nvPr/>
        </p:nvSpPr>
        <p:spPr>
          <a:xfrm>
            <a:off x="2806701" y="930489"/>
            <a:ext cx="2076686" cy="912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  <a:cs typeface="Times New Roman" panose="02020603050405020304" pitchFamily="18" charset="0"/>
              </a:rPr>
              <a:t>Mittelphase</a:t>
            </a:r>
            <a:endParaRPr lang="el-G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Στρογγυλεμένο ορθογώνιο 5">
            <a:extLst>
              <a:ext uri="{FF2B5EF4-FFF2-40B4-BE49-F238E27FC236}">
                <a16:creationId xmlns:a16="http://schemas.microsoft.com/office/drawing/2014/main" id="{02A1E7DE-14AF-6746-B20A-BA0DA5DFEB46}"/>
              </a:ext>
            </a:extLst>
          </p:cNvPr>
          <p:cNvSpPr/>
          <p:nvPr/>
        </p:nvSpPr>
        <p:spPr>
          <a:xfrm>
            <a:off x="234934" y="944257"/>
            <a:ext cx="2308962" cy="946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  <a:cs typeface="Times New Roman" panose="02020603050405020304" pitchFamily="18" charset="0"/>
              </a:rPr>
              <a:t>Grundphase</a:t>
            </a:r>
          </a:p>
          <a:p>
            <a:pPr algn="ctr"/>
            <a:r>
              <a:rPr lang="de-DE" sz="2000" dirty="0">
                <a:latin typeface="+mj-lt"/>
                <a:cs typeface="Times New Roman" panose="02020603050405020304" pitchFamily="18" charset="0"/>
              </a:rPr>
              <a:t>(1. bis 4. Semester)</a:t>
            </a:r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9F5F83E8-CF8F-0941-A1EE-570871FEF5C9}"/>
              </a:ext>
            </a:extLst>
          </p:cNvPr>
          <p:cNvSpPr/>
          <p:nvPr/>
        </p:nvSpPr>
        <p:spPr>
          <a:xfrm>
            <a:off x="7904422" y="931994"/>
            <a:ext cx="2382742" cy="946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+mj-lt"/>
                <a:cs typeface="Times New Roman" panose="02020603050405020304" pitchFamily="18" charset="0"/>
              </a:rPr>
              <a:t>Schwerpunktstudium</a:t>
            </a:r>
          </a:p>
          <a:p>
            <a:pPr algn="ctr"/>
            <a:r>
              <a:rPr lang="de-DE" sz="1600" dirty="0">
                <a:latin typeface="+mj-lt"/>
                <a:cs typeface="Times New Roman" panose="02020603050405020304" pitchFamily="18" charset="0"/>
              </a:rPr>
              <a:t>(ab dem 5. Semester)</a:t>
            </a:r>
            <a:endParaRPr lang="el-G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Κάτω βέλος 7">
            <a:extLst>
              <a:ext uri="{FF2B5EF4-FFF2-40B4-BE49-F238E27FC236}">
                <a16:creationId xmlns:a16="http://schemas.microsoft.com/office/drawing/2014/main" id="{7C2D0EC5-CDAC-8D46-9BF0-26BD032FB8EE}"/>
              </a:ext>
            </a:extLst>
          </p:cNvPr>
          <p:cNvSpPr/>
          <p:nvPr/>
        </p:nvSpPr>
        <p:spPr>
          <a:xfrm>
            <a:off x="1343846" y="1998500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άτω βέλος 8">
            <a:extLst>
              <a:ext uri="{FF2B5EF4-FFF2-40B4-BE49-F238E27FC236}">
                <a16:creationId xmlns:a16="http://schemas.microsoft.com/office/drawing/2014/main" id="{3372E34F-097C-E343-86C5-DB3AC2616597}"/>
              </a:ext>
            </a:extLst>
          </p:cNvPr>
          <p:cNvSpPr/>
          <p:nvPr/>
        </p:nvSpPr>
        <p:spPr>
          <a:xfrm>
            <a:off x="4923701" y="1928285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άτω βέλος 9">
            <a:extLst>
              <a:ext uri="{FF2B5EF4-FFF2-40B4-BE49-F238E27FC236}">
                <a16:creationId xmlns:a16="http://schemas.microsoft.com/office/drawing/2014/main" id="{5AC9FA6B-8EDB-C04C-AA90-D483289291B2}"/>
              </a:ext>
            </a:extLst>
          </p:cNvPr>
          <p:cNvSpPr/>
          <p:nvPr/>
        </p:nvSpPr>
        <p:spPr>
          <a:xfrm>
            <a:off x="8852893" y="1958262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άτω βέλος 10">
            <a:extLst>
              <a:ext uri="{FF2B5EF4-FFF2-40B4-BE49-F238E27FC236}">
                <a16:creationId xmlns:a16="http://schemas.microsoft.com/office/drawing/2014/main" id="{718C9B89-A7EB-EA44-852C-6827CF053346}"/>
              </a:ext>
            </a:extLst>
          </p:cNvPr>
          <p:cNvSpPr/>
          <p:nvPr/>
        </p:nvSpPr>
        <p:spPr>
          <a:xfrm>
            <a:off x="1347432" y="4605025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>
            <a:extLst>
              <a:ext uri="{FF2B5EF4-FFF2-40B4-BE49-F238E27FC236}">
                <a16:creationId xmlns:a16="http://schemas.microsoft.com/office/drawing/2014/main" id="{76002069-D3CE-884D-8320-94B396C4603B}"/>
              </a:ext>
            </a:extLst>
          </p:cNvPr>
          <p:cNvSpPr/>
          <p:nvPr/>
        </p:nvSpPr>
        <p:spPr>
          <a:xfrm>
            <a:off x="3254190" y="2490387"/>
            <a:ext cx="3704030" cy="2871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Fächer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Zivilrecht</a:t>
            </a:r>
            <a:endParaRPr lang="el-GR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Öffentliches Recht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Strafrecht</a:t>
            </a:r>
          </a:p>
          <a:p>
            <a:pPr algn="ctr"/>
            <a:endParaRPr lang="de-DE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de-DE" sz="16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latin typeface="+mj-lt"/>
                <a:cs typeface="Times New Roman" panose="02020603050405020304" pitchFamily="18" charset="0"/>
              </a:rPr>
              <a:t>Vertiefungs- und Wiederholungsveranstaltungen (Tutorien)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latin typeface="+mj-lt"/>
                <a:cs typeface="Times New Roman" panose="02020603050405020304" pitchFamily="18" charset="0"/>
              </a:rPr>
              <a:t>Übungen für Fortgeschrittene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D8F9540-82C3-3043-B4F8-C6C9F624985C}"/>
              </a:ext>
            </a:extLst>
          </p:cNvPr>
          <p:cNvCxnSpPr>
            <a:cxnSpLocks/>
          </p:cNvCxnSpPr>
          <p:nvPr/>
        </p:nvCxnSpPr>
        <p:spPr>
          <a:xfrm>
            <a:off x="4635952" y="1405141"/>
            <a:ext cx="79638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Κάτω βέλος 13">
            <a:extLst>
              <a:ext uri="{FF2B5EF4-FFF2-40B4-BE49-F238E27FC236}">
                <a16:creationId xmlns:a16="http://schemas.microsoft.com/office/drawing/2014/main" id="{36279BF0-BE51-D443-B5AC-CE2DD6359315}"/>
              </a:ext>
            </a:extLst>
          </p:cNvPr>
          <p:cNvSpPr/>
          <p:nvPr/>
        </p:nvSpPr>
        <p:spPr>
          <a:xfrm>
            <a:off x="4928644" y="3733456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Στρογγυλεμένο ορθογώνιο 14">
            <a:extLst>
              <a:ext uri="{FF2B5EF4-FFF2-40B4-BE49-F238E27FC236}">
                <a16:creationId xmlns:a16="http://schemas.microsoft.com/office/drawing/2014/main" id="{19FB55AA-676B-104E-8BCD-FECA3B44B2CE}"/>
              </a:ext>
            </a:extLst>
          </p:cNvPr>
          <p:cNvSpPr/>
          <p:nvPr/>
        </p:nvSpPr>
        <p:spPr>
          <a:xfrm>
            <a:off x="7778588" y="2423357"/>
            <a:ext cx="2592046" cy="13974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Voraussetzungen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Grundlagenklausur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Grundkursklausuren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Zwischenprüfung</a:t>
            </a:r>
          </a:p>
        </p:txBody>
      </p:sp>
      <p:sp>
        <p:nvSpPr>
          <p:cNvPr id="16" name="Κάτω βέλος 15">
            <a:extLst>
              <a:ext uri="{FF2B5EF4-FFF2-40B4-BE49-F238E27FC236}">
                <a16:creationId xmlns:a16="http://schemas.microsoft.com/office/drawing/2014/main" id="{4A84F184-F054-6741-BD74-A07039816C50}"/>
              </a:ext>
            </a:extLst>
          </p:cNvPr>
          <p:cNvSpPr/>
          <p:nvPr/>
        </p:nvSpPr>
        <p:spPr>
          <a:xfrm>
            <a:off x="8852894" y="3943617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>
            <a:extLst>
              <a:ext uri="{FF2B5EF4-FFF2-40B4-BE49-F238E27FC236}">
                <a16:creationId xmlns:a16="http://schemas.microsoft.com/office/drawing/2014/main" id="{55D9F785-0FE6-9F41-A733-3DE44B90B3A3}"/>
              </a:ext>
            </a:extLst>
          </p:cNvPr>
          <p:cNvSpPr/>
          <p:nvPr/>
        </p:nvSpPr>
        <p:spPr>
          <a:xfrm>
            <a:off x="7116329" y="4433436"/>
            <a:ext cx="4068343" cy="776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Inhalt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Schwerpunktpfichtveranstaltungen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Κάτω βέλος 17">
            <a:extLst>
              <a:ext uri="{FF2B5EF4-FFF2-40B4-BE49-F238E27FC236}">
                <a16:creationId xmlns:a16="http://schemas.microsoft.com/office/drawing/2014/main" id="{3CE60542-048E-7F45-A2E3-A48ED708527D}"/>
              </a:ext>
            </a:extLst>
          </p:cNvPr>
          <p:cNvSpPr/>
          <p:nvPr/>
        </p:nvSpPr>
        <p:spPr>
          <a:xfrm>
            <a:off x="8852893" y="5312819"/>
            <a:ext cx="365009" cy="385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>
            <a:extLst>
              <a:ext uri="{FF2B5EF4-FFF2-40B4-BE49-F238E27FC236}">
                <a16:creationId xmlns:a16="http://schemas.microsoft.com/office/drawing/2014/main" id="{44E49D99-AEAE-F64F-AE98-3B0782CBF7BB}"/>
              </a:ext>
            </a:extLst>
          </p:cNvPr>
          <p:cNvSpPr/>
          <p:nvPr/>
        </p:nvSpPr>
        <p:spPr>
          <a:xfrm>
            <a:off x="7116330" y="5755280"/>
            <a:ext cx="3695744" cy="970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Abschluss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Universitätsprüfung</a:t>
            </a:r>
          </a:p>
          <a:p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(1 Seminar, 1 Abschlussklausur)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Στρογγυλεμένο ορθογώνιο 21">
            <a:extLst>
              <a:ext uri="{FF2B5EF4-FFF2-40B4-BE49-F238E27FC236}">
                <a16:creationId xmlns:a16="http://schemas.microsoft.com/office/drawing/2014/main" id="{DC8ECCAD-2997-8D45-9FB7-00A3EA8A598B}"/>
              </a:ext>
            </a:extLst>
          </p:cNvPr>
          <p:cNvSpPr/>
          <p:nvPr/>
        </p:nvSpPr>
        <p:spPr>
          <a:xfrm>
            <a:off x="103044" y="2491570"/>
            <a:ext cx="2846614" cy="19825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Grundkursfächer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Zivilrecht I, II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Öffentliches Recht I, II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Strafrecht I, II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Grundlagenfächer (Wahlfächer)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Στρογγυλεμένο ορθογώνιο 22">
            <a:extLst>
              <a:ext uri="{FF2B5EF4-FFF2-40B4-BE49-F238E27FC236}">
                <a16:creationId xmlns:a16="http://schemas.microsoft.com/office/drawing/2014/main" id="{137FC3ED-E26F-CE43-9DFD-034977D995C4}"/>
              </a:ext>
            </a:extLst>
          </p:cNvPr>
          <p:cNvSpPr/>
          <p:nvPr/>
        </p:nvSpPr>
        <p:spPr>
          <a:xfrm>
            <a:off x="120651" y="5121044"/>
            <a:ext cx="2686050" cy="15022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Abschluss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 Hausarbeiten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 Grundlagenklausur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Grundkursklausuren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Zwischenprüfung</a:t>
            </a:r>
          </a:p>
        </p:txBody>
      </p:sp>
      <p:sp>
        <p:nvSpPr>
          <p:cNvPr id="24" name="Ελλειψοειδής επεξήγηση 23">
            <a:extLst>
              <a:ext uri="{FF2B5EF4-FFF2-40B4-BE49-F238E27FC236}">
                <a16:creationId xmlns:a16="http://schemas.microsoft.com/office/drawing/2014/main" id="{D13E0643-3301-5B4A-8E6F-839BCF3A2340}"/>
              </a:ext>
            </a:extLst>
          </p:cNvPr>
          <p:cNvSpPr/>
          <p:nvPr/>
        </p:nvSpPr>
        <p:spPr>
          <a:xfrm rot="1857969">
            <a:off x="2544540" y="5412228"/>
            <a:ext cx="1472172" cy="9552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BE: 4-18 Punkte</a:t>
            </a:r>
            <a:endParaRPr lang="el-GR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F8A5E6-A38C-D745-81A8-C6B7C69C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017" y="342364"/>
            <a:ext cx="9404723" cy="1400530"/>
          </a:xfrm>
        </p:spPr>
        <p:txBody>
          <a:bodyPr/>
          <a:lstStyle/>
          <a:p>
            <a:r>
              <a:rPr lang="de-DE" dirty="0">
                <a:cs typeface="Times New Roman" panose="02020603050405020304" pitchFamily="18" charset="0"/>
              </a:rPr>
              <a:t>Erste Juristische Prüfung</a:t>
            </a:r>
            <a:endParaRPr lang="el-GR" dirty="0"/>
          </a:p>
        </p:txBody>
      </p:sp>
      <p:sp>
        <p:nvSpPr>
          <p:cNvPr id="4" name="Κάτω βέλος 3">
            <a:extLst>
              <a:ext uri="{FF2B5EF4-FFF2-40B4-BE49-F238E27FC236}">
                <a16:creationId xmlns:a16="http://schemas.microsoft.com/office/drawing/2014/main" id="{9B2F4E00-911E-894C-91AE-2C8707AF235A}"/>
              </a:ext>
            </a:extLst>
          </p:cNvPr>
          <p:cNvSpPr/>
          <p:nvPr/>
        </p:nvSpPr>
        <p:spPr>
          <a:xfrm rot="1230220">
            <a:off x="3120893" y="1121723"/>
            <a:ext cx="496661" cy="55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>
            <a:extLst>
              <a:ext uri="{FF2B5EF4-FFF2-40B4-BE49-F238E27FC236}">
                <a16:creationId xmlns:a16="http://schemas.microsoft.com/office/drawing/2014/main" id="{8F5267CA-92D4-7747-84B6-73B4C639CC81}"/>
              </a:ext>
            </a:extLst>
          </p:cNvPr>
          <p:cNvSpPr/>
          <p:nvPr/>
        </p:nvSpPr>
        <p:spPr>
          <a:xfrm>
            <a:off x="655130" y="1827955"/>
            <a:ext cx="3429001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+mj-lt"/>
                <a:cs typeface="Times New Roman" panose="02020603050405020304" pitchFamily="18" charset="0"/>
              </a:rPr>
              <a:t>Erste Juristische Staatsprüfung</a:t>
            </a:r>
          </a:p>
          <a:p>
            <a:pPr algn="ctr"/>
            <a:r>
              <a:rPr lang="de-DE" sz="1600" dirty="0">
                <a:latin typeface="+mj-lt"/>
                <a:cs typeface="Times New Roman" panose="02020603050405020304" pitchFamily="18" charset="0"/>
              </a:rPr>
              <a:t>(Staatsexamen)</a:t>
            </a:r>
            <a:endParaRPr lang="el-G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Κάτω βέλος 5">
            <a:extLst>
              <a:ext uri="{FF2B5EF4-FFF2-40B4-BE49-F238E27FC236}">
                <a16:creationId xmlns:a16="http://schemas.microsoft.com/office/drawing/2014/main" id="{D87EA5A5-4600-CF46-90B6-BA33E95D0E12}"/>
              </a:ext>
            </a:extLst>
          </p:cNvPr>
          <p:cNvSpPr/>
          <p:nvPr/>
        </p:nvSpPr>
        <p:spPr>
          <a:xfrm rot="20403334">
            <a:off x="6739314" y="1116015"/>
            <a:ext cx="496661" cy="563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91BF4504-AE53-4941-820E-FDBF23CD535B}"/>
              </a:ext>
            </a:extLst>
          </p:cNvPr>
          <p:cNvSpPr/>
          <p:nvPr/>
        </p:nvSpPr>
        <p:spPr>
          <a:xfrm>
            <a:off x="5743391" y="1822855"/>
            <a:ext cx="3511787" cy="653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  <a:cs typeface="Times New Roman" panose="02020603050405020304" pitchFamily="18" charset="0"/>
              </a:rPr>
              <a:t>Juristische Universitätsprüfung</a:t>
            </a:r>
            <a:endParaRPr lang="el-G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CAD52AA0-E7D4-6448-8F04-3C7EEA871534}"/>
              </a:ext>
            </a:extLst>
          </p:cNvPr>
          <p:cNvSpPr/>
          <p:nvPr/>
        </p:nvSpPr>
        <p:spPr>
          <a:xfrm>
            <a:off x="392991" y="3036156"/>
            <a:ext cx="3889077" cy="19609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Voraussetzungen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Übungen für Fortgeschrittene im: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Zivilrecht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Öffentlichen Recht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Strafrecht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Fachsprachenausbildung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Praktikum (3 Monate)</a:t>
            </a:r>
          </a:p>
        </p:txBody>
      </p:sp>
      <p:sp>
        <p:nvSpPr>
          <p:cNvPr id="9" name="Κάτω βέλος 8">
            <a:extLst>
              <a:ext uri="{FF2B5EF4-FFF2-40B4-BE49-F238E27FC236}">
                <a16:creationId xmlns:a16="http://schemas.microsoft.com/office/drawing/2014/main" id="{B4754403-2AC4-EA44-A004-CB922624655D}"/>
              </a:ext>
            </a:extLst>
          </p:cNvPr>
          <p:cNvSpPr/>
          <p:nvPr/>
        </p:nvSpPr>
        <p:spPr>
          <a:xfrm>
            <a:off x="2169534" y="2569990"/>
            <a:ext cx="35922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άτω βέλος 9">
            <a:extLst>
              <a:ext uri="{FF2B5EF4-FFF2-40B4-BE49-F238E27FC236}">
                <a16:creationId xmlns:a16="http://schemas.microsoft.com/office/drawing/2014/main" id="{0E515107-61A3-654D-A164-DCB4216DE14E}"/>
              </a:ext>
            </a:extLst>
          </p:cNvPr>
          <p:cNvSpPr/>
          <p:nvPr/>
        </p:nvSpPr>
        <p:spPr>
          <a:xfrm>
            <a:off x="7317117" y="2696607"/>
            <a:ext cx="35922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άτω βέλος 11">
            <a:extLst>
              <a:ext uri="{FF2B5EF4-FFF2-40B4-BE49-F238E27FC236}">
                <a16:creationId xmlns:a16="http://schemas.microsoft.com/office/drawing/2014/main" id="{E634826F-3484-9646-89F4-3DD52D913295}"/>
              </a:ext>
            </a:extLst>
          </p:cNvPr>
          <p:cNvSpPr/>
          <p:nvPr/>
        </p:nvSpPr>
        <p:spPr>
          <a:xfrm>
            <a:off x="2130507" y="5082316"/>
            <a:ext cx="35922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>
            <a:extLst>
              <a:ext uri="{FF2B5EF4-FFF2-40B4-BE49-F238E27FC236}">
                <a16:creationId xmlns:a16="http://schemas.microsoft.com/office/drawing/2014/main" id="{FE810575-6560-3C48-9FDB-7ED084B85BA2}"/>
              </a:ext>
            </a:extLst>
          </p:cNvPr>
          <p:cNvSpPr/>
          <p:nvPr/>
        </p:nvSpPr>
        <p:spPr>
          <a:xfrm>
            <a:off x="78327" y="5548482"/>
            <a:ext cx="4541642" cy="12535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+mj-lt"/>
                <a:cs typeface="Times New Roman" panose="02020603050405020304" pitchFamily="18" charset="0"/>
              </a:rPr>
              <a:t>Gliederung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latin typeface="+mj-lt"/>
                <a:cs typeface="Times New Roman" panose="02020603050405020304" pitchFamily="18" charset="0"/>
              </a:rPr>
              <a:t>6 schriftliche Klausuren (3 im Zivilrecht, 2 im Öffentlichen Recht, 1 im Strafrecht)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latin typeface="+mj-lt"/>
                <a:cs typeface="Times New Roman" panose="02020603050405020304" pitchFamily="18" charset="0"/>
              </a:rPr>
              <a:t>1 mündliche Prüfung</a:t>
            </a:r>
            <a:endParaRPr lang="el-G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Στρογγυλεμένο ορθογώνιο 13">
            <a:extLst>
              <a:ext uri="{FF2B5EF4-FFF2-40B4-BE49-F238E27FC236}">
                <a16:creationId xmlns:a16="http://schemas.microsoft.com/office/drawing/2014/main" id="{C070E522-B332-D14A-8796-05E3A2B7FEAF}"/>
              </a:ext>
            </a:extLst>
          </p:cNvPr>
          <p:cNvSpPr/>
          <p:nvPr/>
        </p:nvSpPr>
        <p:spPr>
          <a:xfrm>
            <a:off x="4828189" y="3236978"/>
            <a:ext cx="5337084" cy="11891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Voraussetzungen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 Seminar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 Abschlussklausur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Δεξιό άγκιστρο 14">
            <a:extLst>
              <a:ext uri="{FF2B5EF4-FFF2-40B4-BE49-F238E27FC236}">
                <a16:creationId xmlns:a16="http://schemas.microsoft.com/office/drawing/2014/main" id="{28C74B97-2F68-AA43-AAED-1991FE6F1905}"/>
              </a:ext>
            </a:extLst>
          </p:cNvPr>
          <p:cNvSpPr/>
          <p:nvPr/>
        </p:nvSpPr>
        <p:spPr>
          <a:xfrm>
            <a:off x="7361494" y="3604545"/>
            <a:ext cx="353288" cy="468085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880D4BE-2D90-604C-AD7D-3B1467F6FDEE}"/>
              </a:ext>
            </a:extLst>
          </p:cNvPr>
          <p:cNvSpPr/>
          <p:nvPr/>
        </p:nvSpPr>
        <p:spPr>
          <a:xfrm>
            <a:off x="7753233" y="3539185"/>
            <a:ext cx="2494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im</a:t>
            </a:r>
          </a:p>
          <a:p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Schwerpunktstudium</a:t>
            </a:r>
            <a:endParaRPr lang="el-GR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3E8202-49C3-5A43-8877-4264FE04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340" y="363508"/>
            <a:ext cx="9404723" cy="1400530"/>
          </a:xfrm>
        </p:spPr>
        <p:txBody>
          <a:bodyPr/>
          <a:lstStyle/>
          <a:p>
            <a:r>
              <a:rPr lang="de-DE" dirty="0">
                <a:cs typeface="Times New Roman" panose="02020603050405020304" pitchFamily="18" charset="0"/>
              </a:rPr>
              <a:t>Zweite Juristische Prüfung</a:t>
            </a:r>
            <a:endParaRPr lang="el-GR" dirty="0"/>
          </a:p>
        </p:txBody>
      </p:sp>
      <p:sp>
        <p:nvSpPr>
          <p:cNvPr id="4" name="Κάτω βέλος 3">
            <a:extLst>
              <a:ext uri="{FF2B5EF4-FFF2-40B4-BE49-F238E27FC236}">
                <a16:creationId xmlns:a16="http://schemas.microsoft.com/office/drawing/2014/main" id="{1E58A1A1-5AE5-AC40-81CE-15EC331E1005}"/>
              </a:ext>
            </a:extLst>
          </p:cNvPr>
          <p:cNvSpPr/>
          <p:nvPr/>
        </p:nvSpPr>
        <p:spPr>
          <a:xfrm>
            <a:off x="5220110" y="1142352"/>
            <a:ext cx="547004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>
            <a:extLst>
              <a:ext uri="{FF2B5EF4-FFF2-40B4-BE49-F238E27FC236}">
                <a16:creationId xmlns:a16="http://schemas.microsoft.com/office/drawing/2014/main" id="{92BCA5B0-6EBE-4E47-986B-5A5BF3A491E8}"/>
              </a:ext>
            </a:extLst>
          </p:cNvPr>
          <p:cNvSpPr/>
          <p:nvPr/>
        </p:nvSpPr>
        <p:spPr>
          <a:xfrm>
            <a:off x="3572759" y="1933008"/>
            <a:ext cx="3841700" cy="1436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Voraussetzungen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Erste Juristische Prüfung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Zweijährige Vorbereitungsdienst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(Referendariat)</a:t>
            </a:r>
            <a:endParaRPr lang="el-GR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Κάτω βέλος 5">
            <a:extLst>
              <a:ext uri="{FF2B5EF4-FFF2-40B4-BE49-F238E27FC236}">
                <a16:creationId xmlns:a16="http://schemas.microsoft.com/office/drawing/2014/main" id="{F7621DD3-4ED5-B241-A3B4-B673B1181E0B}"/>
              </a:ext>
            </a:extLst>
          </p:cNvPr>
          <p:cNvSpPr/>
          <p:nvPr/>
        </p:nvSpPr>
        <p:spPr>
          <a:xfrm>
            <a:off x="5313998" y="3639131"/>
            <a:ext cx="35922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4FCA361E-4D75-FA46-B23A-8370CD505069}"/>
              </a:ext>
            </a:extLst>
          </p:cNvPr>
          <p:cNvSpPr/>
          <p:nvPr/>
        </p:nvSpPr>
        <p:spPr>
          <a:xfrm>
            <a:off x="3640300" y="4226214"/>
            <a:ext cx="3706619" cy="11212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Abschluss</a:t>
            </a:r>
            <a:endParaRPr lang="de-DE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Zweite Juristische Staatsprüfung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(Assessorexamen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Κάτω βέλος 7">
            <a:extLst>
              <a:ext uri="{FF2B5EF4-FFF2-40B4-BE49-F238E27FC236}">
                <a16:creationId xmlns:a16="http://schemas.microsoft.com/office/drawing/2014/main" id="{3129C248-AA34-1744-BCEB-5B42E3915A97}"/>
              </a:ext>
            </a:extLst>
          </p:cNvPr>
          <p:cNvSpPr/>
          <p:nvPr/>
        </p:nvSpPr>
        <p:spPr>
          <a:xfrm>
            <a:off x="5313997" y="5516413"/>
            <a:ext cx="35922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8BFF23AC-0479-3C45-B5DF-689E850168BA}"/>
              </a:ext>
            </a:extLst>
          </p:cNvPr>
          <p:cNvSpPr/>
          <p:nvPr/>
        </p:nvSpPr>
        <p:spPr>
          <a:xfrm>
            <a:off x="3890434" y="6066383"/>
            <a:ext cx="3206353" cy="4626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Befähigung zum Richteramt</a:t>
            </a:r>
            <a:endParaRPr lang="el-GR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389</Words>
  <Application>Microsoft Office PowerPoint</Application>
  <PresentationFormat>Ευρεία οθόνη</PresentationFormat>
  <Paragraphs>122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Ιόν</vt:lpstr>
      <vt:lpstr>LUDWIG-MAXIMILIANS-UNIVERSITÄT MÜNCHEN</vt:lpstr>
      <vt:lpstr>Εγγραφή - Immatrikulation</vt:lpstr>
      <vt:lpstr>Γενικές Πληροφορίες</vt:lpstr>
      <vt:lpstr>Παρουσίαση του PowerPoint</vt:lpstr>
      <vt:lpstr>Παρουσίαση του PowerPoint</vt:lpstr>
      <vt:lpstr>Juristische Fakultät</vt:lpstr>
      <vt:lpstr>Δομή και περιεχόμενο σπουδών</vt:lpstr>
      <vt:lpstr>Erste Juristische Prüfung</vt:lpstr>
      <vt:lpstr>Zweite Juristische Prüfung</vt:lpstr>
      <vt:lpstr>Διαμονή στο Μόναχο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LUDWIG-MAXIMILIANS-UNIVERSITÄT MÜNCHEN</dc:title>
  <dc:creator>Μαρία Γαλάνη</dc:creator>
  <cp:lastModifiedBy>Μαρία Γαλάνη</cp:lastModifiedBy>
  <cp:revision>1</cp:revision>
  <dcterms:created xsi:type="dcterms:W3CDTF">2018-03-31T20:21:20Z</dcterms:created>
  <dcterms:modified xsi:type="dcterms:W3CDTF">2018-03-31T20:22:05Z</dcterms:modified>
</cp:coreProperties>
</file>