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88163" cy="100203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1F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160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A9102-ACF1-42F6-B902-16934BECC2BD}" type="datetimeFigureOut">
              <a:rPr lang="el-GR" smtClean="0"/>
              <a:t>15/3/2019</a:t>
            </a:fld>
            <a:endParaRPr lang="el-GR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l-GR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719F1-5FE1-4F43-A633-CB57CD65C2BF}" type="slidenum">
              <a:rPr lang="el-GR" smtClean="0"/>
              <a:t>‹Nr.›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1956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7038-4F41-4947-9E9A-7805E667D49A}" type="datetimeFigureOut">
              <a:rPr lang="el-GR" smtClean="0"/>
              <a:t>15/3/2019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22DF7-E849-4A73-9B95-C36C4E845EC0}" type="slidenum">
              <a:rPr lang="el-GR" smtClean="0"/>
              <a:t>‹Nr.›</a:t>
            </a:fld>
            <a:endParaRPr lang="el-G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7038-4F41-4947-9E9A-7805E667D49A}" type="datetimeFigureOut">
              <a:rPr lang="el-GR" smtClean="0"/>
              <a:t>15/3/2019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22DF7-E849-4A73-9B95-C36C4E845EC0}" type="slidenum">
              <a:rPr lang="el-GR" smtClean="0"/>
              <a:t>‹Nr.›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7038-4F41-4947-9E9A-7805E667D49A}" type="datetimeFigureOut">
              <a:rPr lang="el-GR" smtClean="0"/>
              <a:t>15/3/2019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22DF7-E849-4A73-9B95-C36C4E845EC0}" type="slidenum">
              <a:rPr lang="el-GR" smtClean="0"/>
              <a:t>‹Nr.›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7038-4F41-4947-9E9A-7805E667D49A}" type="datetimeFigureOut">
              <a:rPr lang="el-GR" smtClean="0"/>
              <a:t>15/3/2019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22DF7-E849-4A73-9B95-C36C4E845EC0}" type="slidenum">
              <a:rPr lang="el-GR" smtClean="0"/>
              <a:t>‹Nr.›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7038-4F41-4947-9E9A-7805E667D49A}" type="datetimeFigureOut">
              <a:rPr lang="el-GR" smtClean="0"/>
              <a:t>15/3/2019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22DF7-E849-4A73-9B95-C36C4E845EC0}" type="slidenum">
              <a:rPr lang="el-GR" smtClean="0"/>
              <a:t>‹Nr.›</a:t>
            </a:fld>
            <a:endParaRPr lang="el-G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7038-4F41-4947-9E9A-7805E667D49A}" type="datetimeFigureOut">
              <a:rPr lang="el-GR" smtClean="0"/>
              <a:t>15/3/2019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22DF7-E849-4A73-9B95-C36C4E845EC0}" type="slidenum">
              <a:rPr lang="el-GR" smtClean="0"/>
              <a:t>‹Nr.›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7038-4F41-4947-9E9A-7805E667D49A}" type="datetimeFigureOut">
              <a:rPr lang="el-GR" smtClean="0"/>
              <a:t>15/3/2019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22DF7-E849-4A73-9B95-C36C4E845EC0}" type="slidenum">
              <a:rPr lang="el-GR" smtClean="0"/>
              <a:t>‹Nr.›</a:t>
            </a:fld>
            <a:endParaRPr lang="el-G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7038-4F41-4947-9E9A-7805E667D49A}" type="datetimeFigureOut">
              <a:rPr lang="el-GR" smtClean="0"/>
              <a:t>15/3/2019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22DF7-E849-4A73-9B95-C36C4E845EC0}" type="slidenum">
              <a:rPr lang="el-GR" smtClean="0"/>
              <a:t>‹Nr.›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7038-4F41-4947-9E9A-7805E667D49A}" type="datetimeFigureOut">
              <a:rPr lang="el-GR" smtClean="0"/>
              <a:t>15/3/2019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22DF7-E849-4A73-9B95-C36C4E845EC0}" type="slidenum">
              <a:rPr lang="el-GR" smtClean="0"/>
              <a:t>‹Nr.›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7038-4F41-4947-9E9A-7805E667D49A}" type="datetimeFigureOut">
              <a:rPr lang="el-GR" smtClean="0"/>
              <a:t>15/3/2019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22DF7-E849-4A73-9B95-C36C4E845EC0}" type="slidenum">
              <a:rPr lang="el-GR" smtClean="0"/>
              <a:t>‹Nr.›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67038-4F41-4947-9E9A-7805E667D49A}" type="datetimeFigureOut">
              <a:rPr lang="el-GR" smtClean="0"/>
              <a:t>15/3/2019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22DF7-E849-4A73-9B95-C36C4E845EC0}" type="slidenum">
              <a:rPr lang="el-GR" smtClean="0"/>
              <a:t>‹Nr.›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DD67038-4F41-4947-9E9A-7805E667D49A}" type="datetimeFigureOut">
              <a:rPr lang="el-GR" smtClean="0"/>
              <a:t>15/3/2019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2D22DF7-E849-4A73-9B95-C36C4E845EC0}" type="slidenum">
              <a:rPr lang="el-GR" smtClean="0"/>
              <a:t>‹Nr.›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ochschulstart.de/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8" descr="Αποτέλεσμα εικόνας για tum münche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grpSp>
        <p:nvGrpSpPr>
          <p:cNvPr id="11" name="Gruppieren 10"/>
          <p:cNvGrpSpPr/>
          <p:nvPr/>
        </p:nvGrpSpPr>
        <p:grpSpPr>
          <a:xfrm>
            <a:off x="0" y="7937"/>
            <a:ext cx="9179827" cy="6229375"/>
            <a:chOff x="0" y="7937"/>
            <a:chExt cx="9179827" cy="6229375"/>
          </a:xfrm>
        </p:grpSpPr>
        <p:sp>
          <p:nvSpPr>
            <p:cNvPr id="6" name="AutoShape 10" descr="Αποτέλεσμα εικόνας για tum münchen"/>
            <p:cNvSpPr>
              <a:spLocks noChangeAspect="1" noChangeArrowheads="1"/>
            </p:cNvSpPr>
            <p:nvPr/>
          </p:nvSpPr>
          <p:spPr bwMode="auto">
            <a:xfrm>
              <a:off x="307975" y="7937"/>
              <a:ext cx="304800" cy="3048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7" name="AutoShape 12" descr="Αποτέλεσμα εικόνας για tum münchen"/>
            <p:cNvSpPr>
              <a:spLocks noChangeAspect="1" noChangeArrowheads="1"/>
            </p:cNvSpPr>
            <p:nvPr/>
          </p:nvSpPr>
          <p:spPr bwMode="auto">
            <a:xfrm>
              <a:off x="460375" y="160337"/>
              <a:ext cx="304800" cy="3048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grpSp>
          <p:nvGrpSpPr>
            <p:cNvPr id="9" name="Gruppieren 8"/>
            <p:cNvGrpSpPr/>
            <p:nvPr/>
          </p:nvGrpSpPr>
          <p:grpSpPr>
            <a:xfrm>
              <a:off x="899592" y="1268760"/>
              <a:ext cx="8280235" cy="4968552"/>
              <a:chOff x="899592" y="1268760"/>
              <a:chExt cx="8280235" cy="4968552"/>
            </a:xfrm>
          </p:grpSpPr>
          <p:pic>
            <p:nvPicPr>
              <p:cNvPr id="1026" name="Picture 2" descr="logo-colour-rgb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80312" y="4060204"/>
                <a:ext cx="1076325" cy="11779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" name="Rechteck 3"/>
              <p:cNvSpPr/>
              <p:nvPr/>
            </p:nvSpPr>
            <p:spPr>
              <a:xfrm>
                <a:off x="899592" y="5437093"/>
                <a:ext cx="7634238" cy="8002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:r>
                  <a:rPr lang="el-GR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Υποβάλλοντας αίτηση για γερμανικά Πανεπιστήμια </a:t>
                </a:r>
              </a:p>
              <a:p>
                <a:pPr algn="r"/>
                <a:r>
                  <a:rPr lang="el-GR" sz="2200" b="1" dirty="0" smtClean="0">
                    <a:solidFill>
                      <a:schemeClr val="bg2">
                        <a:lumMod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Γενικές πληροφορίες, πρακτικά ζητήματα, διαδικασίες</a:t>
                </a:r>
                <a:endParaRPr lang="el-GR" sz="2200" b="1" dirty="0">
                  <a:solidFill>
                    <a:schemeClr val="bg2">
                      <a:lumMod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1028" name="Picture 4" descr="Αποτέλεσμα εικόνας για studenten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32248" y="1268760"/>
                <a:ext cx="2339752" cy="169545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30" name="Picture 6" descr="Αποτέλεσμα εικόνας για universität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20580" y="1268760"/>
                <a:ext cx="2483668" cy="169545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37" name="Picture 13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04248" y="1268760"/>
                <a:ext cx="2375579" cy="1695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039" name="Picture 1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268760"/>
              <a:ext cx="2364406" cy="1695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2485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ogo-colour-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2530" y="6034186"/>
            <a:ext cx="538163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323528" y="764704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1</a:t>
            </a:r>
            <a:r>
              <a:rPr lang="el-GR" b="1" baseline="30000" dirty="0" smtClean="0"/>
              <a:t>ο</a:t>
            </a:r>
            <a:r>
              <a:rPr lang="el-GR" b="1" dirty="0" smtClean="0"/>
              <a:t> στάδιο: Ηλεκτρονική υποβολή αίτησης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323528" y="1259468"/>
            <a:ext cx="84969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 smtClean="0"/>
          </a:p>
          <a:p>
            <a:endParaRPr lang="el-GR" dirty="0"/>
          </a:p>
          <a:p>
            <a:r>
              <a:rPr lang="el-GR" dirty="0" smtClean="0"/>
              <a:t>Πριν από την ταχυδρομική υποβολή του μεταφρασμένου Απολυτηρίου και των άλλων εντύπων που αποτελούν τον «φάκελο υποψηφιότητας» του/της αποφοίτου οι μαθητές/ μαθήτριες της Γ’ Λυκείου </a:t>
            </a:r>
            <a:r>
              <a:rPr lang="el-GR" b="1" dirty="0" smtClean="0"/>
              <a:t>πρέπει να πραγματοποιήσουν την ηλεκτρονική αίτηση </a:t>
            </a:r>
            <a:r>
              <a:rPr lang="el-GR" dirty="0" smtClean="0"/>
              <a:t>για το/ τα Πανεπιστήμιο/-α στο σχολείο. </a:t>
            </a:r>
          </a:p>
          <a:p>
            <a:endParaRPr lang="el-GR" dirty="0"/>
          </a:p>
          <a:p>
            <a:r>
              <a:rPr lang="el-GR" dirty="0" smtClean="0"/>
              <a:t>Η </a:t>
            </a:r>
            <a:r>
              <a:rPr lang="en-US" dirty="0" smtClean="0"/>
              <a:t>DSA </a:t>
            </a:r>
            <a:r>
              <a:rPr lang="el-GR" dirty="0" smtClean="0"/>
              <a:t>τους υποστηρίζει σε αυτό με τον εξής τρόπο: </a:t>
            </a:r>
          </a:p>
          <a:p>
            <a:endParaRPr lang="el-GR" dirty="0"/>
          </a:p>
          <a:p>
            <a:r>
              <a:rPr lang="el-GR" dirty="0" smtClean="0"/>
              <a:t>&gt; Διατίθενται οι δύο αίθουσες υπολογιστών για δύο (2) ημέρες.</a:t>
            </a:r>
          </a:p>
          <a:p>
            <a:pPr marL="285750" indent="-285750">
              <a:buFont typeface="Wingdings"/>
              <a:buChar char="Ø"/>
            </a:pPr>
            <a:r>
              <a:rPr lang="el-GR" dirty="0" smtClean="0"/>
              <a:t>Οι </a:t>
            </a:r>
            <a:r>
              <a:rPr lang="el-GR" dirty="0" smtClean="0"/>
              <a:t>μαθητές/ -</a:t>
            </a:r>
            <a:r>
              <a:rPr lang="el-GR" dirty="0" err="1" smtClean="0"/>
              <a:t>τριες</a:t>
            </a:r>
            <a:r>
              <a:rPr lang="el-GR" dirty="0" smtClean="0"/>
              <a:t> προσέρχονται και με την καθοδήγηση Γερμανών καθηγητών πλοηγούνται στην πλατφόρμα </a:t>
            </a:r>
            <a:r>
              <a:rPr lang="en-US" dirty="0" err="1" smtClean="0"/>
              <a:t>Hochschulstart</a:t>
            </a:r>
            <a:r>
              <a:rPr lang="el-GR" dirty="0" smtClean="0"/>
              <a:t>. </a:t>
            </a:r>
            <a:r>
              <a:rPr lang="de-DE" dirty="0">
                <a:hlinkClick r:id="rId3"/>
              </a:rPr>
              <a:t>https://www.hochschulstart.de</a:t>
            </a:r>
            <a:r>
              <a:rPr lang="de-DE" dirty="0" smtClean="0">
                <a:hlinkClick r:id="rId3"/>
              </a:rPr>
              <a:t>/</a:t>
            </a:r>
            <a:endParaRPr lang="de-DE" dirty="0" smtClean="0"/>
          </a:p>
          <a:p>
            <a:r>
              <a:rPr lang="el-GR" dirty="0" smtClean="0"/>
              <a:t>&gt; </a:t>
            </a:r>
            <a:r>
              <a:rPr lang="el-GR" dirty="0" smtClean="0"/>
              <a:t>Στη συνέχεια πραγματοποιούν την ηλεκτρονική τους αίτηση.</a:t>
            </a:r>
          </a:p>
          <a:p>
            <a:endParaRPr lang="el-GR" dirty="0" smtClean="0"/>
          </a:p>
          <a:p>
            <a:r>
              <a:rPr lang="el-GR" dirty="0" smtClean="0"/>
              <a:t>&gt; Για το έτος </a:t>
            </a:r>
            <a:r>
              <a:rPr lang="el-GR" b="1" dirty="0" smtClean="0"/>
              <a:t>201</a:t>
            </a:r>
            <a:r>
              <a:rPr lang="en-US" b="1" dirty="0" smtClean="0"/>
              <a:t>8</a:t>
            </a:r>
            <a:r>
              <a:rPr lang="el-GR" b="1" dirty="0" smtClean="0"/>
              <a:t>-1</a:t>
            </a:r>
            <a:r>
              <a:rPr lang="en-US" b="1" dirty="0" smtClean="0"/>
              <a:t>9</a:t>
            </a:r>
            <a:r>
              <a:rPr lang="el-GR" dirty="0" smtClean="0"/>
              <a:t> </a:t>
            </a:r>
            <a:r>
              <a:rPr lang="el-GR" dirty="0" smtClean="0"/>
              <a:t>οι ημέρες αυτές έχουν προγραμματιστεί για τις </a:t>
            </a:r>
            <a:r>
              <a:rPr lang="el-GR" b="1" dirty="0" smtClean="0"/>
              <a:t>2</a:t>
            </a:r>
            <a:r>
              <a:rPr lang="en-US" b="1" dirty="0" smtClean="0"/>
              <a:t>6</a:t>
            </a:r>
            <a:r>
              <a:rPr lang="el-GR" b="1" dirty="0" smtClean="0"/>
              <a:t> </a:t>
            </a:r>
            <a:r>
              <a:rPr lang="el-GR" b="1" dirty="0" smtClean="0"/>
              <a:t>- </a:t>
            </a:r>
            <a:r>
              <a:rPr lang="el-GR" b="1" dirty="0" smtClean="0"/>
              <a:t>2</a:t>
            </a:r>
            <a:r>
              <a:rPr lang="en-US" b="1" dirty="0" smtClean="0"/>
              <a:t>8</a:t>
            </a:r>
            <a:r>
              <a:rPr lang="el-GR" b="1" dirty="0" smtClean="0"/>
              <a:t> Ιουνίου</a:t>
            </a:r>
            <a:r>
              <a:rPr lang="en-US" b="1" dirty="0" smtClean="0"/>
              <a:t> 2019</a:t>
            </a:r>
            <a:r>
              <a:rPr lang="el-GR" dirty="0" smtClean="0"/>
              <a:t>. 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407088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23528" y="764704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2</a:t>
            </a:r>
            <a:r>
              <a:rPr lang="el-GR" b="1" baseline="30000" dirty="0" smtClean="0"/>
              <a:t>ο</a:t>
            </a:r>
            <a:r>
              <a:rPr lang="el-GR" b="1" dirty="0" smtClean="0"/>
              <a:t> στάδιο: Ταχυδρομική αποστολή «φακέλου υποψηφιότητας»</a:t>
            </a:r>
          </a:p>
        </p:txBody>
      </p:sp>
      <p:pic>
        <p:nvPicPr>
          <p:cNvPr id="5" name="Picture 2" descr="logo-colour-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2530" y="6034186"/>
            <a:ext cx="538163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323528" y="1124744"/>
            <a:ext cx="84969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Συμπληρωματικά της ηλεκτρονικής αίτησης οι μαθητές/ -</a:t>
            </a:r>
            <a:r>
              <a:rPr lang="el-GR" dirty="0" err="1" smtClean="0"/>
              <a:t>τριες</a:t>
            </a:r>
            <a:r>
              <a:rPr lang="el-GR" dirty="0" smtClean="0"/>
              <a:t> </a:t>
            </a:r>
            <a:r>
              <a:rPr lang="el-GR" dirty="0" smtClean="0"/>
              <a:t>ενδέχεται* </a:t>
            </a:r>
            <a:r>
              <a:rPr lang="el-GR" dirty="0" smtClean="0"/>
              <a:t>να χρειάζεται να αποστείλουν τον «φάκελο υποψηφιότητας» και ταχυδρομικά.</a:t>
            </a:r>
            <a:r>
              <a:rPr lang="de-DE" dirty="0" smtClean="0"/>
              <a:t> </a:t>
            </a:r>
            <a:r>
              <a:rPr lang="el-GR" dirty="0" smtClean="0"/>
              <a:t>Τα απαιτούμενα έγγραφα μπορεί να διαφέρουν από Πανεπιστήμιο σε Πανεπιστήμιο. </a:t>
            </a:r>
            <a:endParaRPr lang="de-DE" dirty="0" smtClean="0"/>
          </a:p>
          <a:p>
            <a:r>
              <a:rPr lang="el-GR" u="sng" dirty="0" smtClean="0"/>
              <a:t>Ενδεικτικά</a:t>
            </a:r>
            <a:r>
              <a:rPr lang="el-GR" dirty="0" smtClean="0"/>
              <a:t> παραθέτουμε ποια έγγραφα ζητά από τους υποψήφιους σπουδαστές  το Πολυτεχνείο του Μονάχου (</a:t>
            </a:r>
            <a:r>
              <a:rPr lang="en-US" dirty="0" smtClean="0"/>
              <a:t>T</a:t>
            </a:r>
            <a:r>
              <a:rPr lang="de-DE" dirty="0" err="1" smtClean="0"/>
              <a:t>echnische</a:t>
            </a:r>
            <a:r>
              <a:rPr lang="de-DE" dirty="0" smtClean="0"/>
              <a:t> Universität München): </a:t>
            </a:r>
            <a:endParaRPr lang="el-GR" dirty="0" smtClean="0"/>
          </a:p>
          <a:p>
            <a:endParaRPr lang="el-GR" dirty="0"/>
          </a:p>
          <a:p>
            <a:r>
              <a:rPr lang="el-GR" dirty="0" smtClean="0"/>
              <a:t>&gt; </a:t>
            </a:r>
            <a:r>
              <a:rPr lang="el-GR" b="1" dirty="0" smtClean="0"/>
              <a:t>Επικυρωμένη μετάφραση του Απολυτηρίου Λυκείου</a:t>
            </a:r>
            <a:r>
              <a:rPr lang="el-GR" dirty="0" smtClean="0"/>
              <a:t> </a:t>
            </a:r>
          </a:p>
          <a:p>
            <a:r>
              <a:rPr lang="el-GR" dirty="0" smtClean="0"/>
              <a:t>&gt; Επικυρωμένο (από το σχολείο) αντίγραφο </a:t>
            </a:r>
            <a:r>
              <a:rPr lang="el-GR" dirty="0" smtClean="0"/>
              <a:t>της</a:t>
            </a:r>
            <a:r>
              <a:rPr lang="en-US" dirty="0"/>
              <a:t> </a:t>
            </a:r>
            <a:r>
              <a:rPr lang="en-US" dirty="0" smtClean="0"/>
              <a:t>EP</a:t>
            </a:r>
            <a:r>
              <a:rPr lang="en-US" dirty="0"/>
              <a:t> </a:t>
            </a:r>
            <a:r>
              <a:rPr lang="en-US" dirty="0" smtClean="0"/>
              <a:t>/ Abitur.</a:t>
            </a:r>
            <a:endParaRPr lang="en-US" dirty="0" smtClean="0"/>
          </a:p>
          <a:p>
            <a:r>
              <a:rPr lang="en-US" dirty="0" smtClean="0"/>
              <a:t>&gt; </a:t>
            </a:r>
            <a:r>
              <a:rPr lang="el-GR" dirty="0" smtClean="0"/>
              <a:t>Επικυρωμένο (από το σχολείο) αντίγραφο του </a:t>
            </a:r>
            <a:r>
              <a:rPr lang="en-US" dirty="0" err="1" smtClean="0"/>
              <a:t>Sprachdiplom</a:t>
            </a:r>
            <a:r>
              <a:rPr lang="en-US" dirty="0" smtClean="0"/>
              <a:t>.</a:t>
            </a:r>
          </a:p>
          <a:p>
            <a:r>
              <a:rPr lang="en-US" dirty="0" smtClean="0"/>
              <a:t>&gt; </a:t>
            </a:r>
            <a:r>
              <a:rPr lang="el-GR" dirty="0" smtClean="0"/>
              <a:t> Βιογραφικό </a:t>
            </a:r>
            <a:r>
              <a:rPr lang="el-GR" dirty="0" smtClean="0"/>
              <a:t>ή/και </a:t>
            </a:r>
            <a:r>
              <a:rPr lang="el-GR" dirty="0" smtClean="0"/>
              <a:t>σύντομη </a:t>
            </a:r>
            <a:r>
              <a:rPr lang="el-GR" dirty="0" smtClean="0"/>
              <a:t>έκθεση για το κίνητρο επιλογής των συγκεκριμένων σπουδών. </a:t>
            </a:r>
          </a:p>
          <a:p>
            <a:pPr marL="285750" indent="-285750">
              <a:buFont typeface="Wingdings"/>
              <a:buChar char="Ø"/>
            </a:pPr>
            <a:r>
              <a:rPr lang="el-GR" dirty="0" smtClean="0"/>
              <a:t>Υπογεγραμμένη </a:t>
            </a:r>
            <a:r>
              <a:rPr lang="el-GR" dirty="0" smtClean="0"/>
              <a:t>από τον υποψήφιο αίτηση σπουδών (την βρίσκουμε στο </a:t>
            </a:r>
            <a:r>
              <a:rPr lang="en-US" dirty="0" smtClean="0"/>
              <a:t>site</a:t>
            </a:r>
            <a:r>
              <a:rPr lang="el-GR" dirty="0" smtClean="0"/>
              <a:t> του Πανεπιστημίου). </a:t>
            </a:r>
            <a:endParaRPr lang="el-GR" dirty="0"/>
          </a:p>
          <a:p>
            <a:pPr marL="285750" indent="-285750">
              <a:buFont typeface="Wingdings"/>
              <a:buChar char="Ø"/>
            </a:pPr>
            <a:r>
              <a:rPr lang="el-GR" i="1" dirty="0" smtClean="0">
                <a:solidFill>
                  <a:srgbClr val="0070C0"/>
                </a:solidFill>
              </a:rPr>
              <a:t>Βεβαίωση </a:t>
            </a:r>
            <a:r>
              <a:rPr lang="el-GR" i="1" dirty="0">
                <a:solidFill>
                  <a:srgbClr val="0070C0"/>
                </a:solidFill>
              </a:rPr>
              <a:t>(από το σχολείο) διεξαγωγής Πρακτικής Άσκησης (Α’ Λυκείου) ή άλλης Πρακτικής που μπορεί ο μαθητής/ η μαθήτρια να έχει πραγματοποιήσει ανεξάρτητα από το σχολείο.</a:t>
            </a:r>
          </a:p>
          <a:p>
            <a:pPr lvl="0"/>
            <a:r>
              <a:rPr lang="el-GR" i="1" dirty="0">
                <a:solidFill>
                  <a:srgbClr val="0070C0"/>
                </a:solidFill>
              </a:rPr>
              <a:t>&gt; Βεβαίωση συμμετοχής σε λοιπές δράσεις, π.χ. εθελοντικές ενέργειες, αθλητικούς αγώνες, σχολικούς διαγωνισμούς (σε γερμανική ή αγγλική γλώσσα).</a:t>
            </a:r>
          </a:p>
          <a:p>
            <a:endParaRPr lang="el-GR" dirty="0" smtClean="0">
              <a:solidFill>
                <a:srgbClr val="FF0000"/>
              </a:solidFill>
            </a:endParaRPr>
          </a:p>
          <a:p>
            <a:r>
              <a:rPr lang="el-GR" dirty="0" smtClean="0">
                <a:solidFill>
                  <a:srgbClr val="FF0000"/>
                </a:solidFill>
              </a:rPr>
              <a:t>* </a:t>
            </a:r>
            <a:r>
              <a:rPr lang="el-GR" i="1" dirty="0" smtClean="0">
                <a:solidFill>
                  <a:srgbClr val="FF0000"/>
                </a:solidFill>
              </a:rPr>
              <a:t>Διορία αποστολής: 15 Ιουλίου </a:t>
            </a:r>
            <a:r>
              <a:rPr lang="el-GR" i="1" dirty="0" smtClean="0">
                <a:solidFill>
                  <a:srgbClr val="FF0000"/>
                </a:solidFill>
              </a:rPr>
              <a:t>2019 </a:t>
            </a:r>
            <a:endParaRPr lang="el-GR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12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23528" y="764704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Σημαντικές παρατηρήσεις για τα στάδια 1 και 2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23528" y="1701963"/>
            <a:ext cx="84969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&gt;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Στην πλοήγηση στις ιστοσελίδες των Πανεπιστημίων, </a:t>
            </a:r>
            <a:r>
              <a:rPr lang="el-GR" b="1" u="sng" dirty="0" smtClean="0">
                <a:solidFill>
                  <a:schemeClr val="tx2">
                    <a:lumMod val="75000"/>
                  </a:schemeClr>
                </a:solidFill>
              </a:rPr>
              <a:t>μένουμε στο πεδίο «Υποψήφιοι από την Γερμανία» (</a:t>
            </a:r>
            <a:r>
              <a:rPr lang="de-DE" b="1" u="sng" dirty="0" smtClean="0">
                <a:solidFill>
                  <a:schemeClr val="tx2">
                    <a:lumMod val="75000"/>
                  </a:schemeClr>
                </a:solidFill>
              </a:rPr>
              <a:t>Bewerber aus Deutschlan</a:t>
            </a:r>
            <a:r>
              <a:rPr lang="de-DE" b="1" dirty="0" smtClean="0">
                <a:solidFill>
                  <a:schemeClr val="tx2">
                    <a:lumMod val="75000"/>
                  </a:schemeClr>
                </a:solidFill>
              </a:rPr>
              <a:t>d)</a:t>
            </a:r>
            <a:r>
              <a:rPr lang="de-DE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Δεν μπαίνουμε στο πεδίο «Υποψήφιοι από το εξωτερικό», καθώς οι τελειόφοιτοι της Γερμανικής Σχολής Αθηνών και κάτοχοι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Abitur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/ ΕΡ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θεωρούνται ισότιμοι με τους Υποψηφίους από την Γερμανία.</a:t>
            </a:r>
          </a:p>
          <a:p>
            <a:endParaRPr lang="el-GR" i="1" dirty="0" smtClean="0"/>
          </a:p>
          <a:p>
            <a:r>
              <a:rPr lang="el-GR" i="1" dirty="0" smtClean="0"/>
              <a:t>&gt; </a:t>
            </a:r>
            <a:r>
              <a:rPr lang="el-GR" dirty="0" smtClean="0"/>
              <a:t>Ή έκδοση του Απολυτηρίου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ΔΕΝ</a:t>
            </a:r>
            <a:r>
              <a:rPr lang="el-GR" dirty="0" smtClean="0"/>
              <a:t> συναρτάται πια από την δημοσιοποίηση των βαθμών των Πανελλαδικών Εξετάσεων, όπως παλαιότερα. Επομένως δεν είναι πιθανό να μην προλάβουν οι υποψήφιοι/-ες τις προβλεπόμενες διαδικασίες (αποστολή μεταφρασμένου απολυτηρίου και άλλων εγγράφων).</a:t>
            </a:r>
          </a:p>
          <a:p>
            <a:endParaRPr lang="el-GR" b="1" dirty="0" smtClean="0"/>
          </a:p>
          <a:p>
            <a:r>
              <a:rPr lang="el-GR" dirty="0"/>
              <a:t>&gt; Στον «φάκελο υποψηφιότητας» </a:t>
            </a:r>
            <a:r>
              <a:rPr lang="el-GR" b="1" dirty="0"/>
              <a:t>δεν περιλαμβάνουμε πρωτότυπα έγγραφα</a:t>
            </a:r>
            <a:r>
              <a:rPr lang="el-GR" dirty="0"/>
              <a:t>, μόνο  αντίγραφα. Από αυτά, επίσημη μετάφραση και σφραγίδα Χάγης χρειάζεται μόνο το Απολυτήριο Λυκείου (βλ. επόμενη διαφάνεια). </a:t>
            </a:r>
          </a:p>
          <a:p>
            <a:endParaRPr lang="el-GR" b="1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7236" y="6021288"/>
            <a:ext cx="536575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302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23528" y="764704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3</a:t>
            </a:r>
            <a:r>
              <a:rPr lang="el-GR" b="1" baseline="30000" dirty="0" smtClean="0"/>
              <a:t>ο</a:t>
            </a:r>
            <a:r>
              <a:rPr lang="el-GR" b="1" dirty="0" smtClean="0"/>
              <a:t> στάδιο: Απολυτήριο Λυκείου – Μετάφραση και Σφραγίδα Χάγης 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23528" y="1259468"/>
            <a:ext cx="84969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l-GR" u="sng" dirty="0" smtClean="0"/>
              <a:t>Τρία (3) βήματα: </a:t>
            </a:r>
          </a:p>
          <a:p>
            <a:pPr lvl="0"/>
            <a:endParaRPr lang="el-GR" dirty="0"/>
          </a:p>
          <a:p>
            <a:pPr marL="342900" lvl="0" indent="-342900">
              <a:buAutoNum type="arabicPeriod"/>
            </a:pPr>
            <a:r>
              <a:rPr lang="el-GR" dirty="0" smtClean="0"/>
              <a:t>Επικύρωση </a:t>
            </a:r>
            <a:r>
              <a:rPr lang="el-GR" dirty="0"/>
              <a:t>του Απολυτηρίου (ακριβές φωτοαντίγραφο) στη Διεύθυνση Δευτεροβάθμιας Εκπαίδευσης Β’ </a:t>
            </a:r>
            <a:r>
              <a:rPr lang="el-GR" dirty="0" smtClean="0"/>
              <a:t>Αθήνας. Μπορείτε </a:t>
            </a:r>
            <a:r>
              <a:rPr lang="el-GR" dirty="0"/>
              <a:t>να επικυρώσετε όσα αντίγραφα επιθυμείτε. 2 αντίγραφα θα λάβετε ήδη με </a:t>
            </a:r>
            <a:r>
              <a:rPr lang="el-GR" u="sng" dirty="0"/>
              <a:t>τον πρωτότυπο Απολυτήριο τίτλο, τον οποίο και ΔΕΝ καταθέτετε</a:t>
            </a:r>
            <a:r>
              <a:rPr lang="el-GR" dirty="0"/>
              <a:t>. </a:t>
            </a:r>
            <a:endParaRPr lang="el-GR" dirty="0" smtClean="0"/>
          </a:p>
          <a:p>
            <a:pPr lvl="0"/>
            <a:endParaRPr lang="el-GR" dirty="0"/>
          </a:p>
          <a:p>
            <a:pPr marL="365125" lvl="0" indent="-365125"/>
            <a:r>
              <a:rPr lang="el-GR" dirty="0" smtClean="0"/>
              <a:t>2.  Κατάθεση </a:t>
            </a:r>
            <a:r>
              <a:rPr lang="el-GR" dirty="0"/>
              <a:t>των επικυρωμένων αντιγράφων του Απολυτηρίου στην </a:t>
            </a:r>
            <a:r>
              <a:rPr lang="el-GR" dirty="0" smtClean="0"/>
              <a:t>   Αποκεντρωμένη </a:t>
            </a:r>
            <a:r>
              <a:rPr lang="el-GR" dirty="0"/>
              <a:t>Διοίκηση </a:t>
            </a:r>
            <a:r>
              <a:rPr lang="el-GR" dirty="0" smtClean="0"/>
              <a:t>Αττικής προκειμένου </a:t>
            </a:r>
            <a:r>
              <a:rPr lang="el-GR" dirty="0"/>
              <a:t>να σφραγιστούν με την σφραγίδα της Χάγης.</a:t>
            </a:r>
          </a:p>
          <a:p>
            <a:r>
              <a:rPr lang="el-GR" dirty="0"/>
              <a:t> </a:t>
            </a:r>
          </a:p>
          <a:p>
            <a:pPr marL="365125" lvl="0" indent="-365125">
              <a:buAutoNum type="arabicPeriod" startAt="3"/>
            </a:pPr>
            <a:r>
              <a:rPr lang="el-GR" dirty="0" smtClean="0"/>
              <a:t>Μετάφραση </a:t>
            </a:r>
            <a:r>
              <a:rPr lang="el-GR" dirty="0"/>
              <a:t>από τη μεταφραστική υπηρεσία του Υπουργείου </a:t>
            </a:r>
            <a:r>
              <a:rPr lang="el-GR" dirty="0" smtClean="0"/>
              <a:t>Εξωτερικών. </a:t>
            </a:r>
          </a:p>
          <a:p>
            <a:pPr marL="365125" lvl="0" indent="-365125">
              <a:buAutoNum type="arabicPeriod" startAt="3"/>
            </a:pPr>
            <a:endParaRPr lang="el-GR" dirty="0" smtClean="0"/>
          </a:p>
          <a:p>
            <a:pPr marL="365125" lvl="0" indent="-365125">
              <a:buAutoNum type="arabicPeriod" startAt="3"/>
            </a:pPr>
            <a:endParaRPr lang="el-GR" dirty="0"/>
          </a:p>
          <a:p>
            <a:pPr lvl="0"/>
            <a:r>
              <a:rPr lang="el-GR" dirty="0" smtClean="0"/>
              <a:t>Τα μεταφρασμένα αντίγραφα </a:t>
            </a:r>
            <a:r>
              <a:rPr lang="el-GR" u="sng" dirty="0" smtClean="0"/>
              <a:t>ΜΑΖΙ με τις επικυρώσεις που θα φέρουν τη σφραγίδα της Χάγης </a:t>
            </a:r>
            <a:r>
              <a:rPr lang="el-GR" dirty="0" smtClean="0"/>
              <a:t>είναι έτοιμα για αποστολή στο/ στα Πανεπιστήμιο/α. </a:t>
            </a:r>
            <a:endParaRPr lang="el-G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3897" y="6021288"/>
            <a:ext cx="536575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83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23528" y="764704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Γενικές πληροφορίες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23528" y="1259468"/>
            <a:ext cx="8496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dirty="0" smtClean="0"/>
              <a:t>&gt; Υπάρχουν σπουδές για τις οποίες δεν χρειάζεται να γίνει </a:t>
            </a:r>
            <a:r>
              <a:rPr lang="el-GR" dirty="0" smtClean="0"/>
              <a:t>ολόκληρη η προαναφερθείσα  </a:t>
            </a:r>
            <a:r>
              <a:rPr lang="el-GR" dirty="0" smtClean="0"/>
              <a:t>διαδικασία </a:t>
            </a:r>
            <a:r>
              <a:rPr lang="el-GR" dirty="0" smtClean="0"/>
              <a:t>. </a:t>
            </a:r>
            <a:r>
              <a:rPr lang="el-GR" dirty="0" smtClean="0"/>
              <a:t>Λόγω επάρκειας των θέσεων σε σχέση με τη ζήτηση, γίνονται δεκτοί όλοι οι υποψήφιοι, οι οποίοι εγγράφονται απευθείας στο Α’ εξάμηνο σπουδών. </a:t>
            </a:r>
          </a:p>
          <a:p>
            <a:pPr lvl="0"/>
            <a:endParaRPr lang="el-GR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3897" y="6021288"/>
            <a:ext cx="536575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747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larheit">
  <a:themeElements>
    <a:clrScheme name="Klarhei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larhei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290</TotalTime>
  <Words>577</Words>
  <Application>Microsoft Office PowerPoint</Application>
  <PresentationFormat>Bildschirmpräsentation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Klarheit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Lisa Schubert</dc:creator>
  <cp:lastModifiedBy>Vassilis Tolias</cp:lastModifiedBy>
  <cp:revision>25</cp:revision>
  <cp:lastPrinted>2015-03-20T11:52:07Z</cp:lastPrinted>
  <dcterms:created xsi:type="dcterms:W3CDTF">2015-03-20T08:52:22Z</dcterms:created>
  <dcterms:modified xsi:type="dcterms:W3CDTF">2019-03-15T11:09:18Z</dcterms:modified>
</cp:coreProperties>
</file>