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88434" autoAdjust="0"/>
  </p:normalViewPr>
  <p:slideViewPr>
    <p:cSldViewPr>
      <p:cViewPr varScale="1">
        <p:scale>
          <a:sx n="89" d="100"/>
          <a:sy n="89" d="100"/>
        </p:scale>
        <p:origin x="126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79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51D2C-1999-404E-89FF-4E773CA90834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991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79" y="6746991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1F61-09B7-4B11-A618-7E2BFF71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80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ochschulstart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ke.de/studierende/index_64518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obilienscout24.de/" TargetMode="External"/><Relationship Id="rId2" Type="http://schemas.openxmlformats.org/officeDocument/2006/relationships/hyperlink" Target="http://house-of-nations.de/c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34" y="990600"/>
            <a:ext cx="8382000" cy="1981200"/>
          </a:xfrm>
        </p:spPr>
        <p:txBody>
          <a:bodyPr/>
          <a:lstStyle/>
          <a:p>
            <a:pPr algn="ctr"/>
            <a:r>
              <a:rPr lang="el-GR" dirty="0" smtClean="0"/>
              <a:t>Σπουδές στη Γερμανία</a:t>
            </a:r>
            <a:br>
              <a:rPr lang="el-GR" dirty="0" smtClean="0"/>
            </a:br>
            <a:r>
              <a:rPr lang="el-GR" dirty="0" smtClean="0"/>
              <a:t>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Ιατρική Βερολίνου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200400"/>
            <a:ext cx="6172200" cy="967909"/>
          </a:xfrm>
        </p:spPr>
        <p:txBody>
          <a:bodyPr/>
          <a:lstStyle/>
          <a:p>
            <a:r>
              <a:rPr lang="el-GR" dirty="0" smtClean="0"/>
              <a:t>Ορέστης Γεωργίου (Απόφοιτος Γ.Σ.Α. 2013-2014)</a:t>
            </a:r>
          </a:p>
          <a:p>
            <a:r>
              <a:rPr lang="en-US" dirty="0" smtClean="0"/>
              <a:t>Email: orestis.dsa.c@hotmail.com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162282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Γερμανική Σχολή Αθηνών</a:t>
            </a:r>
          </a:p>
          <a:p>
            <a:endParaRPr lang="el-GR" dirty="0"/>
          </a:p>
          <a:p>
            <a:r>
              <a:rPr lang="en-US" dirty="0" smtClean="0"/>
              <a:t>01</a:t>
            </a:r>
            <a:r>
              <a:rPr lang="el-GR" dirty="0" smtClean="0"/>
              <a:t> </a:t>
            </a:r>
            <a:r>
              <a:rPr lang="el-GR" dirty="0" smtClean="0"/>
              <a:t>– </a:t>
            </a:r>
            <a:r>
              <a:rPr lang="el-GR" dirty="0" smtClean="0"/>
              <a:t>0</a:t>
            </a:r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l-GR" dirty="0" smtClean="0"/>
              <a:t>– </a:t>
            </a:r>
            <a:r>
              <a:rPr lang="el-GR" dirty="0" smtClean="0"/>
              <a:t>201</a:t>
            </a:r>
            <a:r>
              <a:rPr lang="en-US" dirty="0" smtClean="0"/>
              <a:t>8</a:t>
            </a:r>
            <a:r>
              <a:rPr lang="el-GR" dirty="0" smtClean="0"/>
              <a:t>,  Κυριακή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62" y="4133228"/>
            <a:ext cx="5296438" cy="257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905000"/>
            <a:ext cx="7543800" cy="2667000"/>
          </a:xfrm>
        </p:spPr>
        <p:txBody>
          <a:bodyPr/>
          <a:lstStyle/>
          <a:p>
            <a:pPr algn="ctr"/>
            <a:r>
              <a:rPr lang="el-GR" dirty="0" smtClean="0"/>
              <a:t>Ευχαριστώ θερμά για την προσοχή και το χρόνο σας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Ερωτήσεις</a:t>
            </a:r>
            <a:r>
              <a:rPr lang="en-US" dirty="0"/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982">
            <a:off x="6612569" y="2995410"/>
            <a:ext cx="2057400" cy="3649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r="19850"/>
          <a:stretch/>
        </p:blipFill>
        <p:spPr bwMode="auto">
          <a:xfrm rot="21304379">
            <a:off x="372011" y="3202480"/>
            <a:ext cx="2293420" cy="3438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52400" y="1676400"/>
            <a:ext cx="5181599" cy="3809999"/>
          </a:xfrm>
        </p:spPr>
        <p:txBody>
          <a:bodyPr/>
          <a:lstStyle/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Αίτηση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Πρόσθετο τεστ (</a:t>
            </a:r>
            <a:r>
              <a:rPr lang="de-DE" dirty="0" smtClean="0"/>
              <a:t>HamNaT</a:t>
            </a:r>
            <a:r>
              <a:rPr lang="el-GR" dirty="0" smtClean="0"/>
              <a:t>)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Εγγραφή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Εύρεση Κατοικίας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Εγγραφή σε δήμο</a:t>
            </a:r>
          </a:p>
          <a:p>
            <a:pPr marL="532638" indent="-514350">
              <a:buFont typeface="+mj-lt"/>
              <a:buAutoNum type="romanUcPeriod"/>
            </a:pPr>
            <a:r>
              <a:rPr lang="en-US" dirty="0" err="1"/>
              <a:t>Charité</a:t>
            </a:r>
            <a:r>
              <a:rPr lang="en-US" dirty="0"/>
              <a:t> - </a:t>
            </a:r>
            <a:r>
              <a:rPr lang="en-US" dirty="0" err="1"/>
              <a:t>Universitätsmedizin</a:t>
            </a:r>
            <a:r>
              <a:rPr lang="en-US" dirty="0"/>
              <a:t> </a:t>
            </a:r>
            <a:r>
              <a:rPr lang="en-US" dirty="0" smtClean="0"/>
              <a:t>Berlin</a:t>
            </a:r>
            <a:endParaRPr lang="el-GR" dirty="0" smtClean="0"/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Ζωή στο Βερολίνο</a:t>
            </a:r>
          </a:p>
          <a:p>
            <a:pPr marL="532638" indent="-514350">
              <a:buFont typeface="+mj-lt"/>
              <a:buAutoNum type="romanUcPeriod"/>
            </a:pPr>
            <a:endParaRPr lang="el-GR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914400"/>
            <a:ext cx="7543800" cy="914400"/>
          </a:xfrm>
        </p:spPr>
        <p:txBody>
          <a:bodyPr/>
          <a:lstStyle/>
          <a:p>
            <a:pPr algn="ctr"/>
            <a:r>
              <a:rPr lang="el-GR" dirty="0"/>
              <a:t>Περιεχόμενα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0" y="1066800"/>
            <a:ext cx="3922690" cy="528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Κατεπείγουσα μετάφραση του απολυτηρίου κατόπιν οδηγίων της Γ.Σ.Α.</a:t>
            </a:r>
          </a:p>
          <a:p>
            <a:r>
              <a:rPr lang="el-GR" dirty="0" smtClean="0"/>
              <a:t>Επίσκεψη της ιστοσελίδας </a:t>
            </a:r>
            <a:r>
              <a:rPr lang="en-US" dirty="0">
                <a:hlinkClick r:id="rId2"/>
              </a:rPr>
              <a:t>http://hochschulstart.de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l-GR" dirty="0" smtClean="0"/>
              <a:t>και επιλογή «</a:t>
            </a:r>
            <a:r>
              <a:rPr lang="de-DE" dirty="0" smtClean="0"/>
              <a:t>Bewerbung </a:t>
            </a:r>
            <a:r>
              <a:rPr lang="de-DE" dirty="0"/>
              <a:t>für die </a:t>
            </a:r>
            <a:r>
              <a:rPr lang="de-DE" dirty="0" smtClean="0"/>
              <a:t>Studiengänge</a:t>
            </a:r>
            <a:r>
              <a:rPr lang="el-GR" dirty="0"/>
              <a:t> </a:t>
            </a:r>
            <a:r>
              <a:rPr lang="de-DE" dirty="0" smtClean="0"/>
              <a:t>Medizin</a:t>
            </a:r>
            <a:r>
              <a:rPr lang="de-DE" dirty="0"/>
              <a:t>, Tiermedizin, Zahnmedizin, </a:t>
            </a:r>
            <a:r>
              <a:rPr lang="de-DE" dirty="0" smtClean="0"/>
              <a:t>Pharmazie</a:t>
            </a:r>
            <a:r>
              <a:rPr lang="el-GR" dirty="0" smtClean="0"/>
              <a:t>»</a:t>
            </a:r>
          </a:p>
          <a:p>
            <a:r>
              <a:rPr lang="el-GR" dirty="0" smtClean="0"/>
              <a:t>Ακολούθηση των βημάτων και ολοκλήρωση της αίτησης με ταχυδρομική αποστολή των υποδεικνυόμενων εγγράφων</a:t>
            </a:r>
          </a:p>
          <a:p>
            <a:r>
              <a:rPr lang="el-GR" dirty="0" smtClean="0"/>
              <a:t>ΠΡΟΣΟΧΗ:</a:t>
            </a:r>
            <a:endParaRPr lang="el-GR" dirty="0"/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Στις προθεσμίες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Στις απαιτήσεις της κάθε ιατρικής σχολής χωριστά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Στο γεγονός ότι είναι αδύνατη η ταυτόχρονη αίτηση σε παραπάνω από ένα αντικείμενο σπουδών συσχετιζόμενο με ιατρικά και παραϊατρικά επαγγέλματα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Στο γεγονός ότι η αίτηση για την ιατρική είναι συνολική και αφορά όλες τις ιατρικές σχολές στη Γερμανία της επιλογής μας, ενώ ταυτόχρονα είναι ανεξάρτητη των άλλων κλάδων σπουδών.</a:t>
            </a:r>
          </a:p>
          <a:p>
            <a:pPr marL="532638" indent="-514350">
              <a:buFont typeface="+mj-lt"/>
              <a:buAutoNum type="romanUcPeriod"/>
            </a:pPr>
            <a:endParaRPr lang="el-GR" dirty="0" smtClean="0"/>
          </a:p>
          <a:p>
            <a:pPr marL="532638" indent="-514350">
              <a:buFont typeface="+mj-lt"/>
              <a:buAutoNum type="romanUcPeriod"/>
            </a:pP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1143000"/>
          </a:xfrm>
        </p:spPr>
        <p:txBody>
          <a:bodyPr/>
          <a:lstStyle/>
          <a:p>
            <a:pPr algn="ctr"/>
            <a:r>
              <a:rPr lang="el-GR" dirty="0"/>
              <a:t>Αίτηση</a:t>
            </a:r>
            <a:br>
              <a:rPr lang="el-GR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02" y="3076286"/>
            <a:ext cx="2057401" cy="152621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94893"/>
            <a:ext cx="9144000" cy="4495801"/>
          </a:xfrm>
        </p:spPr>
        <p:txBody>
          <a:bodyPr/>
          <a:lstStyle/>
          <a:p>
            <a:r>
              <a:rPr lang="el-GR" dirty="0" smtClean="0"/>
              <a:t>Απαιτείται από την ιατρική σχολή του Βερολίνου (</a:t>
            </a:r>
            <a:r>
              <a:rPr lang="en-US" dirty="0" err="1"/>
              <a:t>Charité</a:t>
            </a:r>
            <a:r>
              <a:rPr lang="en-US" dirty="0"/>
              <a:t> - </a:t>
            </a:r>
            <a:r>
              <a:rPr lang="en-US" dirty="0" err="1"/>
              <a:t>Universitätsmedizin</a:t>
            </a:r>
            <a:r>
              <a:rPr lang="en-US" dirty="0"/>
              <a:t> </a:t>
            </a:r>
            <a:r>
              <a:rPr lang="en-US" dirty="0" smtClean="0"/>
              <a:t>Berlin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Πρόκειται για </a:t>
            </a:r>
            <a:r>
              <a:rPr lang="de-DE" dirty="0" smtClean="0"/>
              <a:t>80 </a:t>
            </a:r>
            <a:r>
              <a:rPr lang="el-GR" dirty="0" smtClean="0"/>
              <a:t>ερωτήσεις πολλαπλής επιλογής</a:t>
            </a:r>
          </a:p>
          <a:p>
            <a:r>
              <a:rPr lang="el-GR" dirty="0" smtClean="0"/>
              <a:t>Λειτουργεί ως περαιτέρω εκλεκτικός μηχανισμός προσδίδοντας βαθμούς για τη διαλογή των επικρατέστερων για τις θέσεις σπουδών υποψηφίων</a:t>
            </a:r>
          </a:p>
          <a:p>
            <a:r>
              <a:rPr lang="el-GR" dirty="0" smtClean="0"/>
              <a:t>Η παρουσία δεν είναι υποχρεωτική αλλά αναγκαία</a:t>
            </a:r>
          </a:p>
          <a:p>
            <a:r>
              <a:rPr lang="el-GR" dirty="0" smtClean="0"/>
              <a:t>Λαμβάνει χώρα από 10 έως 15 Αυγούστου</a:t>
            </a:r>
          </a:p>
          <a:p>
            <a:r>
              <a:rPr lang="el-GR" dirty="0" smtClean="0"/>
              <a:t>Οι υποψήφιοι καλούνται μέσω </a:t>
            </a:r>
            <a:r>
              <a:rPr lang="de-DE" dirty="0" smtClean="0"/>
              <a:t>email</a:t>
            </a:r>
            <a:r>
              <a:rPr lang="el-GR" dirty="0" smtClean="0"/>
              <a:t> στη διαδικασία 3 – 5 μέρες πριν</a:t>
            </a:r>
          </a:p>
          <a:p>
            <a:r>
              <a:rPr lang="el-GR" dirty="0" smtClean="0"/>
              <a:t>Εξεταστέα ύλη και προσομοιώσεις στο: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www.uke.de/studierende/index_64518.php</a:t>
            </a:r>
            <a:r>
              <a:rPr lang="el-GR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algn="ctr"/>
            <a:r>
              <a:rPr lang="el-GR" dirty="0"/>
              <a:t>Πρόσθετο τεστ (</a:t>
            </a:r>
            <a:r>
              <a:rPr lang="en-US" dirty="0" err="1"/>
              <a:t>HamNaT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2079"/>
            <a:ext cx="2587524" cy="170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660" y="1295400"/>
            <a:ext cx="9153659" cy="5562600"/>
          </a:xfrm>
        </p:spPr>
        <p:txBody>
          <a:bodyPr/>
          <a:lstStyle/>
          <a:p>
            <a:r>
              <a:rPr lang="el-GR" dirty="0" smtClean="0"/>
              <a:t>Με την ολοκλήρωση της διαδικασίας ο υποψήφιος θα κληθεί για εγγραφή στη σχολή σε συγκεκριμένη ημερομηνία με συνάντηση που καθορίζεται από το πανεπιστήμιο</a:t>
            </a:r>
          </a:p>
          <a:p>
            <a:r>
              <a:rPr lang="el-GR" dirty="0" smtClean="0"/>
              <a:t>Απαραίτητα έγγραφα: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Ασφάλεια ιδιωτική ή με ευρωπαϊκή κάρτα (δίνεται και η δυνατότητα ασφάλισης στο πανεπιστήμιο κρατικώς και με χρέωση)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Απόδειξη μόνιμης κατοικίας στο Βερολίνο με έγγραφα του δήμου («</a:t>
            </a:r>
            <a:r>
              <a:rPr lang="de-DE" dirty="0" smtClean="0"/>
              <a:t>Meldebescheinigung</a:t>
            </a:r>
            <a:r>
              <a:rPr lang="el-GR" dirty="0" smtClean="0"/>
              <a:t>»), στην οποία γίνεται να δοθεί και παράταση ενός περίπου μήνα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Τα χαρτιά που ήδη θα έχει αποστείλει προς συμπλήρωση το πανεπιστήμιο ταχυδρομικά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Ταυτότητα ή διαβατήριο</a:t>
            </a:r>
          </a:p>
          <a:p>
            <a:pPr marL="18288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543800" cy="914400"/>
          </a:xfrm>
        </p:spPr>
        <p:txBody>
          <a:bodyPr/>
          <a:lstStyle/>
          <a:p>
            <a:pPr algn="ctr"/>
            <a:r>
              <a:rPr lang="el-GR" dirty="0"/>
              <a:t>Εγγραφή</a:t>
            </a:r>
            <a:br>
              <a:rPr lang="el-GR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79471"/>
            <a:ext cx="2912772" cy="1699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8977" y="1447800"/>
            <a:ext cx="8534400" cy="5378003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Αναφορικά με τις κρατικές εστίες οι δυνατότητες </a:t>
            </a:r>
            <a:endParaRPr lang="en-US" dirty="0" smtClean="0"/>
          </a:p>
          <a:p>
            <a:pPr marL="1828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l-GR" dirty="0" smtClean="0"/>
              <a:t>είναι εξαιρετικά περιορισμένες, διότι:</a:t>
            </a: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l-GR" dirty="0" smtClean="0"/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Υπάρχει υψηλός αριθμός υποψηφίων με σειρά προτεραιότητας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Απαιτείται η απόδειξη εγγραφής στο πανεπιστήμιο, η οποία καθυστερεί αρκετά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Ο χρόνος αναμονής υπολογίζεται στο ένα εξάμηνο</a:t>
            </a:r>
            <a:endParaRPr lang="en-US" dirty="0" smtClean="0"/>
          </a:p>
          <a:p>
            <a:pPr marL="18288" indent="0">
              <a:buNone/>
            </a:pPr>
            <a:endParaRPr lang="el-GR" dirty="0" smtClean="0"/>
          </a:p>
          <a:p>
            <a:r>
              <a:rPr lang="el-GR" dirty="0" smtClean="0"/>
              <a:t>Εναλλακτικά υπάρχουν και ιδιωτικές εστίες, όπως π.χ. το «</a:t>
            </a:r>
            <a:r>
              <a:rPr lang="de-DE" dirty="0" smtClean="0"/>
              <a:t>House of Nations</a:t>
            </a:r>
            <a:r>
              <a:rPr lang="el-GR" dirty="0" smtClean="0"/>
              <a:t>» (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://house-of-nations.de/cms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Οι φοιτητές μπορούν να αναζητήσουν κατοικίες</a:t>
            </a:r>
            <a:r>
              <a:rPr lang="en-US" dirty="0" smtClean="0"/>
              <a:t> </a:t>
            </a:r>
            <a:r>
              <a:rPr lang="el-GR" dirty="0" smtClean="0"/>
              <a:t>και σε ανοιχτούς ιστότοπους, όπως :</a:t>
            </a:r>
            <a:r>
              <a:rPr lang="de-DE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://www.immobilienscout24.de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l-GR" dirty="0" smtClean="0"/>
              <a:t>Προσοχή στη διαφορά μεταξύ : </a:t>
            </a:r>
            <a:r>
              <a:rPr lang="de-DE" dirty="0" smtClean="0"/>
              <a:t>Kalt</a:t>
            </a:r>
            <a:r>
              <a:rPr lang="en-US" dirty="0" smtClean="0"/>
              <a:t>- , Warm- </a:t>
            </a:r>
            <a:r>
              <a:rPr lang="el-GR" dirty="0" smtClean="0"/>
              <a:t>και </a:t>
            </a:r>
            <a:r>
              <a:rPr lang="en-US" dirty="0" err="1" smtClean="0"/>
              <a:t>Pauschalmiete</a:t>
            </a:r>
            <a:endParaRPr lang="el-GR" dirty="0" smtClean="0"/>
          </a:p>
          <a:p>
            <a:pPr marL="18288" indent="0">
              <a:buNone/>
            </a:pP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371600"/>
          </a:xfrm>
        </p:spPr>
        <p:txBody>
          <a:bodyPr/>
          <a:lstStyle/>
          <a:p>
            <a:pPr algn="ctr"/>
            <a:r>
              <a:rPr lang="el-GR" dirty="0"/>
              <a:t>Εύρεση Κατοικίας</a:t>
            </a:r>
            <a:br>
              <a:rPr lang="el-GR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395">
            <a:off x="6301219" y="942200"/>
            <a:ext cx="2620983" cy="209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534400" cy="5257800"/>
          </a:xfrm>
        </p:spPr>
        <p:txBody>
          <a:bodyPr>
            <a:normAutofit/>
          </a:bodyPr>
          <a:lstStyle/>
          <a:p>
            <a:r>
              <a:rPr lang="el-GR" dirty="0" smtClean="0"/>
              <a:t>Μετά την εύρεση κατοικίας ο φοιτητής μπορεί να εγγραφεί σε οποιοδήποτε δήμο της επιλογής του</a:t>
            </a:r>
          </a:p>
          <a:p>
            <a:r>
              <a:rPr lang="el-GR" dirty="0" smtClean="0"/>
              <a:t>Απαραίτητα έγγραφα: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Συμβόλαιο κατοικίας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Ταυτότητα ή διαβατήριο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Απόδειξη εγγραφής στο πανεπιστήμιο</a:t>
            </a:r>
          </a:p>
          <a:p>
            <a:pPr marL="532638" indent="-514350">
              <a:buFont typeface="+mj-lt"/>
              <a:buAutoNum type="romanUcPeriod"/>
            </a:pPr>
            <a:r>
              <a:rPr lang="el-GR" dirty="0" smtClean="0"/>
              <a:t>Αίτηση που θα δοθεί εκεί</a:t>
            </a:r>
          </a:p>
          <a:p>
            <a:r>
              <a:rPr lang="el-GR" dirty="0" smtClean="0"/>
              <a:t>Προσοχή απαιτείται ραντεβού περιορισμένης διαθεσιμότητας</a:t>
            </a:r>
          </a:p>
          <a:p>
            <a:r>
              <a:rPr lang="el-GR" dirty="0" smtClean="0"/>
              <a:t>Η εγγραφή στο δήμο έχει την ισχύ ταυτότητας, επικυρώνει την εγγραφή στο πανεπισήμιο, απαιτείται για την ολοκλήρωση κάθε συμβολαίου (π.χ. </a:t>
            </a:r>
            <a:r>
              <a:rPr lang="el-GR" dirty="0"/>
              <a:t>κ</a:t>
            </a:r>
            <a:r>
              <a:rPr lang="el-GR" dirty="0" smtClean="0"/>
              <a:t>ινητής τηλεφωνίας), και θα πρέπει να υπάρχει πάντα στο πορτοφόλι του φοιτητή σε αντίγραφο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7543800" cy="914400"/>
          </a:xfrm>
        </p:spPr>
        <p:txBody>
          <a:bodyPr/>
          <a:lstStyle/>
          <a:p>
            <a:pPr algn="ctr"/>
            <a:r>
              <a:rPr lang="el-GR" dirty="0"/>
              <a:t>Εγγραφή σε δήμο</a:t>
            </a:r>
            <a:br>
              <a:rPr lang="el-GR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785">
            <a:off x="5851299" y="2478621"/>
            <a:ext cx="2933968" cy="2200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" y="2133600"/>
            <a:ext cx="9142927" cy="4724400"/>
          </a:xfrm>
        </p:spPr>
        <p:txBody>
          <a:bodyPr/>
          <a:lstStyle/>
          <a:p>
            <a:r>
              <a:rPr lang="el-GR" dirty="0" smtClean="0"/>
              <a:t>Δυνατότητα </a:t>
            </a:r>
            <a:r>
              <a:rPr lang="en-US" dirty="0" smtClean="0"/>
              <a:t>: Modell- </a:t>
            </a:r>
            <a:r>
              <a:rPr lang="el-GR" dirty="0" smtClean="0"/>
              <a:t>και </a:t>
            </a:r>
            <a:r>
              <a:rPr lang="en-US" dirty="0" err="1" smtClean="0"/>
              <a:t>Regelstudiengang</a:t>
            </a:r>
            <a:endParaRPr lang="en-US" dirty="0" smtClean="0"/>
          </a:p>
          <a:p>
            <a:r>
              <a:rPr lang="el-GR" dirty="0" smtClean="0"/>
              <a:t>Πολλές διδακτικές ώρες με υποχρεωτικές παρουσίες</a:t>
            </a:r>
          </a:p>
          <a:p>
            <a:r>
              <a:rPr lang="el-GR" dirty="0" smtClean="0"/>
              <a:t>Πληθώρα εργαστηρίων και σεμιναριών</a:t>
            </a:r>
          </a:p>
          <a:p>
            <a:r>
              <a:rPr lang="el-GR" dirty="0" smtClean="0"/>
              <a:t>Προώθηση των γνωστικών και τεχνικών ικανοτήτων του φοιτητή</a:t>
            </a:r>
          </a:p>
          <a:p>
            <a:r>
              <a:rPr lang="el-GR" dirty="0" smtClean="0"/>
              <a:t>Έντονη καθημερινότητα με πολύ ενδιαφέρον και προκλήσεις</a:t>
            </a:r>
          </a:p>
          <a:p>
            <a:r>
              <a:rPr lang="el-GR" dirty="0" smtClean="0"/>
              <a:t>Η επιμέλεια, η συνέπεια και η συστηματική δουλειά εξασφαλίζουν την επιτυχία</a:t>
            </a:r>
          </a:p>
          <a:p>
            <a:r>
              <a:rPr lang="el-GR" dirty="0" smtClean="0"/>
              <a:t>Προηγμένες εγκαταστάσεις και υψηλώς καταρτισμένοι επιστήμονες, ερευνητές και καθηγητές είναι σε καθημερινή επαφή με τους φοιτητές</a:t>
            </a:r>
          </a:p>
          <a:p>
            <a:r>
              <a:rPr lang="el-GR" dirty="0" smtClean="0"/>
              <a:t>Άσκηση πρακτικής εντός της πανεπιστημιακής κλινικής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66" y="0"/>
            <a:ext cx="9144000" cy="1752600"/>
          </a:xfrm>
        </p:spPr>
        <p:txBody>
          <a:bodyPr/>
          <a:lstStyle/>
          <a:p>
            <a:pPr algn="ctr"/>
            <a:r>
              <a:rPr lang="en-US" dirty="0" err="1"/>
              <a:t>Charité</a:t>
            </a:r>
            <a:r>
              <a:rPr lang="en-US" dirty="0"/>
              <a:t> - </a:t>
            </a:r>
            <a:r>
              <a:rPr lang="en-US" dirty="0" err="1"/>
              <a:t>Universitätsmedizin</a:t>
            </a:r>
            <a:r>
              <a:rPr lang="en-US" dirty="0"/>
              <a:t> Berlin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849">
            <a:off x="6025357" y="1127442"/>
            <a:ext cx="2897747" cy="1931832"/>
          </a:xfrm>
          <a:prstGeom prst="roundRect">
            <a:avLst>
              <a:gd name="adj" fmla="val 264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267200"/>
          </a:xfrm>
        </p:spPr>
        <p:txBody>
          <a:bodyPr/>
          <a:lstStyle/>
          <a:p>
            <a:r>
              <a:rPr lang="el-GR" dirty="0" smtClean="0"/>
              <a:t>Προσαμογή σε μια νέα καθημερινότητα</a:t>
            </a:r>
          </a:p>
          <a:p>
            <a:r>
              <a:rPr lang="el-GR" dirty="0" smtClean="0"/>
              <a:t>Απαιτητικός συνδυασμός της «φοιτητικής ζωής» και των ευθυνών</a:t>
            </a:r>
          </a:p>
          <a:p>
            <a:r>
              <a:rPr lang="el-GR" dirty="0" smtClean="0"/>
              <a:t>Συνύπαρξη ελευθερίας και αρκετών υποχρεώσεων</a:t>
            </a:r>
          </a:p>
          <a:p>
            <a:r>
              <a:rPr lang="el-GR" dirty="0" smtClean="0"/>
              <a:t>Πόλη με ένταση καθ’ όλη τη διάρκεια της μέρας</a:t>
            </a:r>
          </a:p>
          <a:p>
            <a:r>
              <a:rPr lang="el-GR" dirty="0" smtClean="0"/>
              <a:t>Πόλη της τέχνης και της μουσικής με πολλά «στέκια» για όλα τα γούστα, ιδανικά για παρέες φοιτητών</a:t>
            </a:r>
          </a:p>
          <a:p>
            <a:r>
              <a:rPr lang="el-GR" dirty="0" smtClean="0"/>
              <a:t>Δυστυχώς υπάρχουν στιγμές που οι πολιτικές καταστάσεις μεταξύ των χωρών μας εμπλέκονται στην καθημερινότητα, γεγονός όμως που δε θα πρέπει να μας αποθαρρύνει, εφόσον δεν αποτελούν τον κανόνα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/>
          <a:lstStyle/>
          <a:p>
            <a:pPr algn="ctr"/>
            <a:r>
              <a:rPr lang="el-GR" dirty="0"/>
              <a:t>Ζωή στο Βερολίνο</a:t>
            </a:r>
            <a:br>
              <a:rPr lang="el-GR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21413"/>
            <a:ext cx="3352800" cy="243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284</TotalTime>
  <Words>643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Palatino Linotype</vt:lpstr>
      <vt:lpstr>Wingdings</vt:lpstr>
      <vt:lpstr>Elemental</vt:lpstr>
      <vt:lpstr>Σπουδές στη Γερμανία - Ιατρική Βερολίνου</vt:lpstr>
      <vt:lpstr>Περιεχόμενα </vt:lpstr>
      <vt:lpstr>Αίτηση </vt:lpstr>
      <vt:lpstr>Πρόσθετο τεστ (HamNaT) </vt:lpstr>
      <vt:lpstr>Εγγραφή </vt:lpstr>
      <vt:lpstr>Εύρεση Κατοικίας </vt:lpstr>
      <vt:lpstr>Εγγραφή σε δήμο </vt:lpstr>
      <vt:lpstr>Charité - Universitätsmedizin Berlin</vt:lpstr>
      <vt:lpstr>Ζωή στο Βερολίνο </vt:lpstr>
      <vt:lpstr>Ευχαριστώ θερμά για την προσοχή και το χρόνο σας! - Ερωτήσεις;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Orestis Georgiou</dc:creator>
  <cp:lastModifiedBy>Danae Georgiou</cp:lastModifiedBy>
  <cp:revision>46</cp:revision>
  <cp:lastPrinted>2018-03-31T18:24:08Z</cp:lastPrinted>
  <dcterms:created xsi:type="dcterms:W3CDTF">2006-08-16T00:00:00Z</dcterms:created>
  <dcterms:modified xsi:type="dcterms:W3CDTF">2018-03-31T18:25:07Z</dcterms:modified>
</cp:coreProperties>
</file>